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363" r:id="rId2"/>
    <p:sldId id="359" r:id="rId3"/>
    <p:sldId id="407" r:id="rId4"/>
    <p:sldId id="409" r:id="rId5"/>
    <p:sldId id="408" r:id="rId6"/>
    <p:sldId id="410" r:id="rId7"/>
    <p:sldId id="411" r:id="rId8"/>
    <p:sldId id="413" r:id="rId9"/>
    <p:sldId id="414" r:id="rId10"/>
    <p:sldId id="415" r:id="rId11"/>
    <p:sldId id="416" r:id="rId12"/>
    <p:sldId id="418" r:id="rId13"/>
    <p:sldId id="419" r:id="rId14"/>
    <p:sldId id="417" r:id="rId15"/>
    <p:sldId id="431" r:id="rId16"/>
    <p:sldId id="424" r:id="rId17"/>
    <p:sldId id="425" r:id="rId18"/>
    <p:sldId id="426" r:id="rId19"/>
    <p:sldId id="427" r:id="rId20"/>
    <p:sldId id="428" r:id="rId21"/>
    <p:sldId id="358" r:id="rId22"/>
    <p:sldId id="346"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1">
          <p15:clr>
            <a:srgbClr val="A4A3A4"/>
          </p15:clr>
        </p15:guide>
        <p15:guide id="2" pos="12">
          <p15:clr>
            <a:srgbClr val="A4A3A4"/>
          </p15:clr>
        </p15:guide>
        <p15:guide id="3" pos="5719">
          <p15:clr>
            <a:srgbClr val="A4A3A4"/>
          </p15:clr>
        </p15:guide>
        <p15:guide id="4" orient="horz" pos="34">
          <p15:clr>
            <a:srgbClr val="A4A3A4"/>
          </p15:clr>
        </p15:guide>
      </p15:sldGuideLst>
    </p:ext>
    <p:ext uri="{2D200454-40CA-4A62-9FC3-DE9A4176ACB9}">
      <p15:notesGuideLst xmlns:p15="http://schemas.microsoft.com/office/powerpoint/2012/main">
        <p15:guide id="1" orient="horz" pos="2833">
          <p15:clr>
            <a:srgbClr val="A4A3A4"/>
          </p15:clr>
        </p15:guide>
        <p15:guide id="2" pos="2165">
          <p15:clr>
            <a:srgbClr val="A4A3A4"/>
          </p15:clr>
        </p15:guide>
        <p15:guide id="3" pos="201">
          <p15:clr>
            <a:srgbClr val="A4A3A4"/>
          </p15:clr>
        </p15:guide>
        <p15:guide id="4" pos="41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leen Watson" initials="KW" lastIdx="1" clrIdx="0"/>
  <p:cmAuthor id="13" name="Jeff San Miguel" initials="JSM" lastIdx="1" clrIdx="1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FFFD"/>
    <a:srgbClr val="21FFFD"/>
    <a:srgbClr val="07FFFD"/>
    <a:srgbClr val="21C3BD"/>
    <a:srgbClr val="000000"/>
    <a:srgbClr val="051C2C"/>
    <a:srgbClr val="072941"/>
    <a:srgbClr val="53E2DD"/>
    <a:srgbClr val="F2F1F1"/>
    <a:srgbClr val="E8E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86395" autoAdjust="0"/>
  </p:normalViewPr>
  <p:slideViewPr>
    <p:cSldViewPr snapToGrid="0" snapToObjects="1" showGuides="1">
      <p:cViewPr varScale="1">
        <p:scale>
          <a:sx n="82" d="100"/>
          <a:sy n="82" d="100"/>
        </p:scale>
        <p:origin x="1110" y="84"/>
      </p:cViewPr>
      <p:guideLst>
        <p:guide orient="horz" pos="3231"/>
        <p:guide pos="12"/>
        <p:guide pos="5719"/>
        <p:guide orient="horz" pos="34"/>
      </p:guideLst>
    </p:cSldViewPr>
  </p:slideViewPr>
  <p:outlineViewPr>
    <p:cViewPr>
      <p:scale>
        <a:sx n="33" d="100"/>
        <a:sy n="33" d="100"/>
      </p:scale>
      <p:origin x="0" y="-260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53" d="100"/>
          <a:sy n="153" d="100"/>
        </p:scale>
        <p:origin x="5880" y="176"/>
      </p:cViewPr>
      <p:guideLst>
        <p:guide orient="horz" pos="2833"/>
        <p:guide pos="2165"/>
        <p:guide pos="201"/>
        <p:guide pos="41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3F974-BB90-4059-9901-8147A3A63439}" type="datetimeFigureOut">
              <a:rPr lang="en-US" smtClean="0"/>
              <a:t>16/04/2021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55FBB6-509D-433A-BC0A-FC2E7C728BAD}"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84200" y="849313"/>
            <a:ext cx="5689600" cy="32004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55010" y="4236396"/>
            <a:ext cx="6414557"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lnSpc>
        <a:spcPct val="95000"/>
      </a:lnSpc>
      <a:spcBef>
        <a:spcPts val="800"/>
      </a:spcBef>
      <a:spcAft>
        <a:spcPts val="600"/>
      </a:spcAft>
      <a:buClr>
        <a:schemeClr val="accent2"/>
      </a:buClr>
      <a:buFont typeface="Wingdings" panose="05000000000000000000" pitchFamily="2" charset="2"/>
      <a:buChar char="§"/>
      <a:defRPr sz="1400" kern="1200">
        <a:solidFill>
          <a:schemeClr val="tx1"/>
        </a:solidFill>
        <a:latin typeface="+mn-lt"/>
        <a:ea typeface="+mn-ea"/>
        <a:cs typeface="+mn-cs"/>
      </a:defRPr>
    </a:lvl1pPr>
    <a:lvl2pPr marL="33972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2pPr>
    <a:lvl3pPr marL="457200"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3pPr>
    <a:lvl4pPr marL="574675"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4pPr>
    <a:lvl5pPr marL="73977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en-US" dirty="0"/>
              <a:t>Hôm nay chúng ta sẽ nói sơ qua một số điểm hay gặp khi công việc cần dùng tới docker.</a:t>
            </a:r>
          </a:p>
          <a:p>
            <a:pPr marL="0" indent="0">
              <a:buNone/>
            </a:pPr>
            <a:endParaRPr lang="en-US" altLang="en-US" dirty="0"/>
          </a:p>
          <a:p>
            <a:pPr marL="0" indent="0">
              <a:buNone/>
            </a:pPr>
            <a:r>
              <a:rPr lang="en-US" altLang="en-US" dirty="0"/>
              <a:t>Phần này chủ yếu là chia sẽ những gì mình có được qua thời gian làm việc với nó. Tất nhiên là người ta chế ra cái docker này không chỉ có bấy nhiêu chức năng, mà để ý thì thấy những cái trong buổi hôm nay là hay dùng tới nên note lại, Hy vọng có ích cho anh em.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giờ tưởng tượng mình viết được 1 cái server backend có 1 API thần thánh, đó là khi nhận request chứa 1 số, API này lập tức tính và trả về kết quả là 42. và vì API này quá ư là thần thánh nên rất nhiều người săn đón và dùng nó. tính ưu việt của nó là nó rất nhanh, dù vài ngàn request tới thì nó vẫn có thể tính trong vòng chưa tới 1 tiếng đồng hồ là xong.</a:t>
            </a:r>
          </a:p>
          <a:p>
            <a:endParaRPr lang="en-US" altLang="en-US"/>
          </a:p>
          <a:p>
            <a:r>
              <a:rPr lang="en-US" altLang="en-US"/>
              <a:t>chính vì quá ưu việt này nên người ta thiết kế 1 hệ thống cho module nó hoạt động như thế này:</a:t>
            </a:r>
          </a:p>
          <a:p>
            <a:pPr lvl="1"/>
            <a:r>
              <a:rPr lang="en-US" altLang="en-US"/>
              <a:t>đầu tiên là đảm bảo các request tới hệ thống đều được xử lý, tức là làm gì làm, gom hết tụi nó bỏ vào 1 pool, có thể là 1 queue</a:t>
            </a:r>
          </a:p>
          <a:p>
            <a:pPr lvl="1"/>
            <a:r>
              <a:rPr lang="en-US" altLang="en-US"/>
              <a:t>sau đó từ queue đó, backend sẽ lấy từng request và phân về cho các module API thần thánh để tính toán</a:t>
            </a:r>
          </a:p>
          <a:p>
            <a:pPr lvl="0"/>
            <a:r>
              <a:rPr lang="en-US" altLang="en-US"/>
              <a:t>như vậy có thể thấy:</a:t>
            </a:r>
          </a:p>
          <a:p>
            <a:pPr lvl="1"/>
            <a:r>
              <a:rPr lang="en-US" altLang="en-US"/>
              <a:t>lượng module API thần thánh càng nhiều thì lượng request được xử lý sẽ càng nhanh</a:t>
            </a:r>
          </a:p>
          <a:p>
            <a:pPr lvl="1"/>
            <a:r>
              <a:rPr lang="en-US" altLang="en-US"/>
              <a:t>thời gian tối thiểu để xử lý hết mớ request đó tối thiểu là thời gian xử lý 1 request của module API</a:t>
            </a:r>
          </a:p>
          <a:p>
            <a:pPr lvl="0"/>
            <a:endParaRPr lang="en-US" altLang="en-US"/>
          </a:p>
          <a:p>
            <a:pPr lvl="0"/>
            <a:r>
              <a:rPr lang="en-US" altLang="en-US"/>
              <a:t>giả sử mỗi PC chỉ có thể chạy được 1 lần 2 instance của API thần thánh, do thuật toán tính toán trong API thần thánh là cực kỳ phức tạp. nên mình cần phải có scale ra nữa để xử lý đucợ 1 lúc nhiều request hơn</a:t>
            </a:r>
          </a:p>
          <a:p>
            <a:pPr lvl="0"/>
            <a:r>
              <a:rPr lang="en-US" altLang="en-US"/>
              <a:t>Bài toán đặt ra là làm sao deploy đucợ nhiều cái module ra chỗ khác và kết nối tất cả tới cái request pool đó để chia sẻ năng lực tính toán với nhau</a:t>
            </a:r>
          </a:p>
          <a:p>
            <a:pPr lvl="0"/>
            <a:r>
              <a:rPr lang="en-US" altLang="en-US"/>
              <a:t>Chỗ này nếu dùng docker để nhét cái module API thần thánh vào trong 1 container và vác tụi nó chạy vòng vòng trên nhiều máy khác thì giải quyết được chuyện cần thêm sức mạnh tính toán để phục vụ request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bây giờ mình nói sơ qua 2 cách tạo image cho docker thường thấy nhất. Trước khi đi tiếp thì mình lưu ý là từ phần này về sau thì các theo tác sẽ được làm trên Ubuntu, lý do là vì tác giả chỉ biết làm trên Ubuntu thôi, trên Windows vẫn làm được bình thường, chỉ là thích dùng Windows chơi game thôi nên tạm thời để nó qua 1 bên, nếu các bạn cần thì mình có thể gửi link tham khảo cách làm trên Windows, đại khái nó khác cú pháp 1 chút tuy nhiên concept chung thì y vậy</a:t>
            </a:r>
          </a:p>
          <a:p>
            <a:endParaRPr lang="en-US" altLang="en-US"/>
          </a:p>
          <a:p>
            <a:r>
              <a:rPr lang="en-US" altLang="en-US"/>
              <a:t>Cách đầu tiên là cách bài bản thường được nói tới nhất khi kêu tạo docker image, đó là dùng 1 file tên là Dockerfile, viết hoa chữ D.</a:t>
            </a:r>
          </a:p>
          <a:p>
            <a:r>
              <a:rPr lang="en-US" altLang="en-US"/>
              <a:t>Như đã nói thì file này có thể coi như là 1 file định nghĩa cho cái image đó, tức là nó chứa thông tin về môi trường gốc cho image, định nghĩa các biến môi trường sử dụng trong quá trình build image và quá trình chạy về sau, thiết lập các command dùng để tạo image (tức là chỉ định quá trình build). ngoài ra còn có thêm các command để theo dõi quá trình build nếu cần</a:t>
            </a:r>
          </a:p>
          <a:p>
            <a:endParaRPr lang="en-US" altLang="en-US"/>
          </a:p>
          <a:p>
            <a:r>
              <a:rPr lang="en-US" altLang="en-US"/>
              <a:t>và vì bữa hôm nay mình sẽ demo luôn quá trình build 1 image nên mình sẽ bắt đầu quá trính build, hay đúng hơn là câu lệnh build sớm để có thể vừa chạy vừa giải thích cho mọi người các bước trong đó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đề bài ở đây là build 1 image sao cho khi start lên thì sẽ cho ta 1 webserver, chạy ở port 2222 trên host machine</a:t>
            </a:r>
          </a:p>
          <a:p>
            <a:endParaRPr lang="en-US" altLang="en-US"/>
          </a:p>
          <a:p>
            <a:r>
              <a:rPr lang="en-US" altLang="en-US"/>
              <a:t>vậy thì cần cân nhắc đến các yếu tố sau:</a:t>
            </a:r>
          </a:p>
          <a:p>
            <a:pPr lvl="1"/>
            <a:r>
              <a:rPr lang="en-US" altLang="en-US"/>
              <a:t>thứ nhất là build dựa trên image của ubuntu 18.04 (thiệt ra là ubuntu 16 hay 20 cũng được nếu có) như ở đây dùng 18.04, như vậy thì môi trường để chạy các lên bên trong Dockerfile cũng là lệnh của Ubuntu 18.04, mặc định là bash shell</a:t>
            </a:r>
          </a:p>
          <a:p>
            <a:pPr lvl="1"/>
            <a:r>
              <a:rPr lang="en-US" altLang="en-US"/>
              <a:t>nhắc tới image base 18.04 thì chú ý là image này chỉ chứa core của hệ điều hành, và những tool tối quan trọng, quan trọng nhất mà mình cần ở đây là apt-get vì ko có nó thì không làm được thêm cái giống ôn gì hết)</a:t>
            </a:r>
          </a:p>
          <a:p>
            <a:pPr lvl="1"/>
            <a:r>
              <a:rPr lang="en-US" altLang="en-US"/>
              <a:t>thứ 2, vì chưa có gì hết nên ta sẽ dùng apt-get để cài python3 và python3-pip đế có thể tạo cái django server của mình, vì django chạy bằng python nên ko có nó thì ngồi nhìn nhau cười trừ.</a:t>
            </a:r>
          </a:p>
          <a:p>
            <a:pPr lvl="1"/>
            <a:r>
              <a:rPr lang="en-US" altLang="en-US"/>
              <a:t>thứ 3 là ta sẽ cài django sau khi có pip rồi, trò này trò con nít. nhưng ở đây nên hiểu là, không chỉ django, mà ta còn có thể cài những package khác của python theo cách tương tự </a:t>
            </a:r>
          </a:p>
          <a:p>
            <a:pPr lvl="1"/>
            <a:r>
              <a:rPr lang="en-US" altLang="en-US"/>
              <a:t>thứ 4 là thực hiện điều chỉnh source code của project mẫu được tạo ra, bước này có thể thay bằng cách copy source code từ bên ngoài vào image trong quá trình build, đây có thể coi là bước đóng gói source code sau khi cài đủ dependency cho nó</a:t>
            </a:r>
          </a:p>
          <a:p>
            <a:pPr lvl="1"/>
            <a:r>
              <a:rPr lang="en-US" altLang="en-US"/>
              <a:t>cuối cùng là thiết lập các thông số mặc định cho image để sau này có thể tạo ra container với các thông số đó khi chạy. Cụ thể trong trường hợp này là mở 1 prt để cái webserver lắng nghe và serve fiile, cũng như chỉ định câu lệnh mặc định để chạy 1 container mới.</a:t>
            </a:r>
          </a:p>
          <a:p>
            <a:pPr marL="174625" lvl="1" indent="0">
              <a:buNone/>
            </a:pPr>
            <a:endParaRPr lang="en-US" altLang="en-US"/>
          </a:p>
          <a:p>
            <a:pPr lvl="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tạm thời cứ chạy command build này trước đã, vì quá trình build cũng hơi tốn thời gian.</a:t>
            </a:r>
          </a:p>
          <a:p>
            <a:endParaRPr lang="en-US" altLang="en-US"/>
          </a:p>
          <a:p>
            <a:r>
              <a:rPr lang="en-US" altLang="en-US"/>
              <a:t>cú pháp của file này (trong trường hợp này) khá là đơn giản:</a:t>
            </a:r>
          </a:p>
          <a:p>
            <a:pPr lvl="1"/>
            <a:r>
              <a:rPr lang="en-US" altLang="en-US"/>
              <a:t>lệnh from chỉ định base image cho image cần build, các lệnh sau nếu có thì sẽ follow theo cú pháp của bash vì mình dùng ubuntu 18.04</a:t>
            </a:r>
          </a:p>
          <a:p>
            <a:pPr lvl="1"/>
            <a:r>
              <a:rPr lang="en-US" altLang="en-US"/>
              <a:t>2 lệnh run đầu tiên update và cài python, python pip, và cái tham số -y là vì khi build thì người dùng không can thiệp vào được nên -y đó là để apt-get accept và install các package mình chỉ định</a:t>
            </a:r>
          </a:p>
          <a:p>
            <a:pPr lvl="1"/>
            <a:r>
              <a:rPr lang="en-US" altLang="en-US"/>
              <a:t>lệnh run thứ 3 dùng module pip của python để cài django vào</a:t>
            </a:r>
          </a:p>
          <a:p>
            <a:pPr lvl="1"/>
            <a:r>
              <a:rPr lang="en-US" altLang="en-US"/>
              <a:t>lệnh run thứ 4 và thứ 5 là để tạo 1 project django mới và cấu hình nó lại để chạy được. về sau, trường hợp đã cấu hình sẵn source code ở ngoài thì bước này có thể thay thế bằng bước copy source code từ 1 thư mục nằm kế bên cái Dockerfile này.</a:t>
            </a:r>
          </a:p>
          <a:p>
            <a:pPr lvl="1"/>
            <a:r>
              <a:rPr lang="en-US" altLang="en-US"/>
              <a:t>Lệnh CMD cuối cùng là bước define câu lệnh start để cho container chạy khi run cái image này, câu lệnh này có ý nghĩa là dùng file manage.py để chạy 1 server mới ở port 3000 và nghe các request từ bên ngoài. Cái chỗ số 0 trước dấu “:” đại diện cho việc chạy server và publish cái server này ra</a:t>
            </a:r>
          </a:p>
          <a:p>
            <a:pPr lvl="1"/>
            <a:r>
              <a:rPr lang="en-US" altLang="en-US"/>
              <a:t>Còn tại sao lại là port 3000, đây là 1 câu chuyện dài lát nữa khi chạy cái image thì mình sẽ giải thích. Nhưng mà nhớ là cái port 3000 là port bên trong container, bên ngoài sẽ không thấy và ko biết sự tồn tại của nó.</a:t>
            </a:r>
          </a:p>
          <a:p>
            <a:pPr lvl="1"/>
            <a:endParaRPr lang="en-US" altLang="en-US"/>
          </a:p>
          <a:p>
            <a:pPr lvl="0"/>
            <a:r>
              <a:rPr lang="en-US" altLang="en-US"/>
              <a:t>Sau khi build xong, thì ta sẽ có thêm 1 image thên là dktrain:latest, 1 cái là tag, hay nôm na là tên của image và cái latest là version của nó.</a:t>
            </a:r>
          </a:p>
          <a:p>
            <a:pPr lvl="0"/>
            <a:r>
              <a:rPr lang="en-US" altLang="en-US"/>
              <a:t>Tới đây ta đã có 1 image mới và có thể dùng để chạy để tạo 1 server backend mới được rồi.</a:t>
            </a:r>
          </a:p>
          <a:p>
            <a:pPr lvl="0"/>
            <a:endParaRPr lang="en-US" altLang="en-US">
              <a:sym typeface="+mn-ea"/>
            </a:endParaRPr>
          </a:p>
          <a:p>
            <a:pPr lvl="0"/>
            <a:r>
              <a:rPr lang="en-US" altLang="en-US">
                <a:sym typeface="+mn-ea"/>
              </a:rPr>
              <a:t>-----------------------------------------------------------------------------------------------</a:t>
            </a:r>
          </a:p>
          <a:p>
            <a:pPr lvl="0"/>
            <a:endParaRPr lang="en-US" altLang="en-US">
              <a:sym typeface="+mn-ea"/>
            </a:endParaRPr>
          </a:p>
          <a:p>
            <a:pPr lvl="0"/>
            <a:r>
              <a:rPr lang="en-US" altLang="en-US">
                <a:sym typeface="+mn-ea"/>
              </a:rPr>
              <a:t>Dùng Dockerfile có 1 cái ưu điểm rất lớn, là nhìn nó ngầu, và quan trọng là cái image một khi đã build ra rồi thì thường kích thước của tụi nó sẽ lớn, và việc  phải rinh đi cả cái image to đùng đi mỗi khi muốn deploy ở đâu đó là điều không được dể chịu cho lắm. thay vào đó ta có thể chỉ cần chuyển cái Dockerfile cho bạn bè, đồng nghiệp, người thân, anh chị em, cô dì chú bác cậu mợ bên nội bên ngoại thân tộc hai bên... để người ta có thể build lại chính xác cái image cần để chạy application của mình. Tất nhiên là thiết lập môi trường docker cũng phải giống thì mới có thể build giống nhau được nha.</a:t>
            </a:r>
            <a:endParaRPr lang="en-US" altLang="en-US"/>
          </a:p>
          <a:p>
            <a:pPr lvl="0"/>
            <a:endParaRPr lang="en-US" altLang="en-US"/>
          </a:p>
          <a:p>
            <a:pPr lvl="0"/>
            <a:r>
              <a:rPr lang="en-US" altLang="en-US">
                <a:sym typeface="+mn-ea"/>
              </a:rPr>
              <a:t>Tuy nhiên, do là nó ngầu như vậy nên mỗi khi mà có lỗi gì thì dễ vỗ mồm hơn là bình thường. vì cũng như code, dockerfile là 1 nùi lệnh lập trình sẵn, và khi nó fail thì việc build sẽ không được hoàn thành mà ta phải tiến hành chỉnh sửa cái dockerfile và chạy build lại.</a:t>
            </a:r>
            <a:endParaRPr lang="en-US" altLang="en-US"/>
          </a:p>
          <a:p>
            <a:pPr lvl="0"/>
            <a:r>
              <a:rPr lang="en-US" altLang="en-US">
                <a:sym typeface="+mn-ea"/>
              </a:rPr>
              <a:t>Tất nhiên mấy người chế ra docker cũng lường trước việc này rồi nên việc build sẽ đucợ cache lại, thành từng layer và ffail từ chỗ nào sẽ bắt đầu lại từ chỗ đó mà thôi. </a:t>
            </a:r>
            <a:endParaRPr lang="en-US" altLang="en-US"/>
          </a:p>
          <a:p>
            <a:pPr lvl="0"/>
            <a:endParaRPr lang="en-US" altLang="en-US"/>
          </a:p>
          <a:p>
            <a:pPr lvl="0"/>
            <a:r>
              <a:rPr lang="en-US" altLang="en-US">
                <a:sym typeface="+mn-ea"/>
              </a:rPr>
              <a:t>Ví dụ như trong dockerfile này thì khi đang build, các lệnh run sẽ được đặt trên các layer khác nhau, điều này giúp cho việc restart build dễ thở và đỡ tốn thời gian hơn.</a:t>
            </a:r>
          </a:p>
          <a:p>
            <a:pPr lvl="0"/>
            <a:endParaRPr lang="en-US" altLang="en-US">
              <a:sym typeface="+mn-ea"/>
            </a:endParaRPr>
          </a:p>
          <a:p>
            <a:pPr lvl="0"/>
            <a:r>
              <a:rPr lang="en-US" altLang="en-US">
                <a:sym typeface="+mn-ea"/>
              </a:rPr>
              <a:t>Ví dụ như trong file này nếu như quá trình build phát sinh lỗi ở buốc install django (như không tìm được version thích hợp, hoặc vấn đề về network..) thì lệnh build sẽ bị ngừng và khi quay lại thì việc vuild sẽ được thực hiện lại từ bước install django.</a:t>
            </a:r>
          </a:p>
          <a:p>
            <a:pPr lvl="0"/>
            <a:endParaRPr lang="en-US" altLang="en-US">
              <a:sym typeface="+mn-ea"/>
            </a:endParaRPr>
          </a:p>
          <a:p>
            <a:pPr lvl="0"/>
            <a:r>
              <a:rPr lang="en-US" altLang="en-US">
                <a:sym typeface="+mn-ea"/>
              </a:rPr>
              <a:t>Tuy nhiên việc nhét nhiều câu lệnh RUN vào trong Dockerfile khiến cho số layer của image tăng lên, và vì vậy ảnh  hường đến performance của image khi sử dụng.</a:t>
            </a:r>
          </a:p>
          <a:p>
            <a:pPr lvl="0"/>
            <a:endParaRPr lang="en-US" altLang="en-US">
              <a:sym typeface="+mn-ea"/>
            </a:endParaRPr>
          </a:p>
          <a:p>
            <a:pPr lvl="0"/>
            <a:r>
              <a:rPr lang="en-US" altLang="en-US">
                <a:sym typeface="+mn-ea"/>
              </a:rPr>
              <a:t>Chính vì lý do này mà đôi khi sau này chúng ta sẽ thấy có 1 số Dockerfile mà chỉ 1 dùng instruction RUN lại được nhét rất nhiều câu lệnh đi với nhau, ví dụ như apt-get update thường đi với apt-get install (thực ra là còn lý do khác nữa tuy nhiên giảm thiểu số layer cũng là 1 lý do thường thấy)</a:t>
            </a:r>
          </a:p>
          <a:p>
            <a:pPr lvl="0"/>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Trong một số trường hợp, người build image muốn kiểm soát toàn bộ quá trình build image thì người ta có thể dùng tới cách thứ 2 này, đó là dùng docker commit.</a:t>
            </a:r>
          </a:p>
          <a:p>
            <a:endParaRPr lang="en-US" altLang="en-US"/>
          </a:p>
          <a:p>
            <a:r>
              <a:rPr lang="en-US" altLang="en-US"/>
              <a:t>Nói nôm na cho dễ hiểu là mình sẽ chạy 1 cái image base lên, sau đó vào trong đó nắm quyền sinh sát, ủa nhầm quyền điều khiển, và có thể cài thêm package, library nào tuỳ thích, thêm source code tuỳ thích, rồi sau đó lưu cái khối đang chạy đã được thay đổi đó thành 1 image và sau này có thể dùng để chạy được.</a:t>
            </a:r>
          </a:p>
          <a:p>
            <a:endParaRPr lang="en-US" altLang="en-US"/>
          </a:p>
          <a:p>
            <a:r>
              <a:rPr lang="en-US" altLang="en-US"/>
              <a:t>So sánh cách dùng Dockerfile và dùng docker commit cũng như kiểu muốn có xe độ, mà 1 bên là nhờ hãng độ dùm, rồi rinh về nguyên con, còn 1 bên là mua xe zin về rồi tự tay độ vậy.</a:t>
            </a:r>
          </a:p>
          <a:p>
            <a:endParaRPr lang="en-US" altLang="en-US"/>
          </a:p>
          <a:p>
            <a:r>
              <a:rPr lang="en-US" altLang="en-US"/>
              <a:t>trên đây là cách tạo docker image theo phương thức docker commit</a:t>
            </a:r>
          </a:p>
          <a:p>
            <a:endParaRPr lang="en-US" altLang="en-US"/>
          </a:p>
          <a:p>
            <a:r>
              <a:rPr lang="en-US" altLang="en-US"/>
              <a:t>việc đầu tiên là chạy image ubuntu18.04 với tham số -it và command là bash, điều này có nghĩa là: hê docker, chạy cho anh cái image ubuntu 18.04, mở bash lên rồi đưa terminal cho anh!</a:t>
            </a:r>
          </a:p>
          <a:p>
            <a:r>
              <a:rPr lang="en-US" altLang="en-US"/>
              <a:t>bằng cách này, ta sẽ được đưa đến terminal của cái ubuntu 18.04, tức là được đưa cho nguyên chiếc xe zin, từ đây việc độ chế sẽ bắt đầu.</a:t>
            </a:r>
          </a:p>
          <a:p>
            <a:endParaRPr lang="en-US" altLang="en-US"/>
          </a:p>
          <a:p>
            <a:r>
              <a:rPr lang="en-US" altLang="en-US"/>
              <a:t>tương tự, ta đi cài python, python pip, sau đó dùng pip để cài django, rồi tạo 1 project mới bằng django. rồi cũng chỉnh lại settings cho cái source code </a:t>
            </a:r>
          </a:p>
          <a:p>
            <a:endParaRPr lang="en-US" altLang="en-US"/>
          </a:p>
          <a:p>
            <a:r>
              <a:rPr lang="en-US" altLang="en-US"/>
              <a:t>Tuy nhiên sau khi chỉnh lại source code xong thì lại chạy lệnh exit. lệnh này để thoát khỏi cái dòng lệnh, chính là cái lệnh bash đucợ chạy từ đầu. Và vì cái bash  đó là cái duy nhất mà container này chạy, cũng đã thoát nên cái container này cũng sẽ thoát theo.</a:t>
            </a:r>
          </a:p>
          <a:p>
            <a:endParaRPr lang="en-US" altLang="en-US"/>
          </a:p>
          <a:p>
            <a:r>
              <a:rPr lang="en-US" altLang="en-US"/>
              <a:t>Cái hay là ở chỗ này, thoát hay không thoát gì cũng được, cái container và những thứ đã cài trong đó vẫn nằm im trong đó và lúc này ta cứ gom hết vào bị và chụp lại thành image.</a:t>
            </a:r>
          </a:p>
          <a:p>
            <a:endParaRPr lang="en-US" altLang="en-US"/>
          </a:p>
          <a:p>
            <a:r>
              <a:rPr lang="en-US" altLang="en-US"/>
              <a:t>Lệnh docker commit với param change trên này ta đã thay 2 tham số, thứ nhất là thany đổi CMD (vốn chưa được thêm vào) để cái image mới có thể chạy mỗi khi start, và cái thứ 2 là WORKDIR, trỏ tới thư mục làm việc của project django để cái lệnh trên có thẩ chạy được.</a:t>
            </a:r>
          </a:p>
          <a:p>
            <a:endParaRPr lang="en-US" altLang="en-US"/>
          </a:p>
          <a:p>
            <a:r>
              <a:rPr lang="en-US" altLang="en-US"/>
              <a:t>container_hash là cái hash của cái container đang được mình độ giữa chừng đó.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Trong một số trường hợp, người build image muốn kiểm soát toàn bộ quá trình build image thì người ta có thể dùng tới cách thứ 2 này, đó là dùng docker commit.</a:t>
            </a:r>
          </a:p>
          <a:p>
            <a:endParaRPr lang="en-US" altLang="en-US"/>
          </a:p>
          <a:p>
            <a:r>
              <a:rPr lang="en-US" altLang="en-US"/>
              <a:t>Nói nôm na cho dễ hiểu là mình sẽ chạy 1 cái image base lên, sau đó vào trong đó nắm quyền sinh sát, ủa nhầm quyền điều khiển, và có thể cài thêm package, library nào tuỳ thích, thêm source code tuỳ thích, rồi sau đó lưu cái khối đang chạy đã được thay đổi đó thành 1 image và sau này có thể dùng để chạy được.</a:t>
            </a:r>
          </a:p>
          <a:p>
            <a:endParaRPr lang="en-US" altLang="en-US"/>
          </a:p>
          <a:p>
            <a:r>
              <a:rPr lang="en-US" altLang="en-US"/>
              <a:t>So sánh cách dùng Dockerfile và dùng docker commit cũng như kiểu muốn có xe độ, mà 1 bên là nhờ hãng độ dùm, rồi rinh về nguyên con, còn 1 bên là mua xe zin về rồi tự tay độ vậy.</a:t>
            </a:r>
          </a:p>
          <a:p>
            <a:endParaRPr lang="en-US" altLang="en-US"/>
          </a:p>
          <a:p>
            <a:r>
              <a:rPr lang="en-US" altLang="en-US"/>
              <a:t>trên đây là cách tạo docker image theo phương thức docker commit</a:t>
            </a:r>
          </a:p>
          <a:p>
            <a:endParaRPr lang="en-US" altLang="en-US"/>
          </a:p>
          <a:p>
            <a:r>
              <a:rPr lang="en-US" altLang="en-US"/>
              <a:t>việc đầu tiên là chạy image ubuntu18.04 với tham số -it và command là bash, điều này có nghĩa là: hê docker, chạy cho anh cái image ubuntu 18.04, mở bash lên rồi đưa terminal cho anh!</a:t>
            </a:r>
          </a:p>
          <a:p>
            <a:r>
              <a:rPr lang="en-US" altLang="en-US"/>
              <a:t>bằng cách này, ta sẽ được đưa đến terminal của cái ubuntu 18.04, tức là được đưa cho nguyên chiếc xe zin, từ đây việc độ chế sẽ bắt đầu.</a:t>
            </a:r>
          </a:p>
          <a:p>
            <a:endParaRPr lang="en-US" altLang="en-US"/>
          </a:p>
          <a:p>
            <a:r>
              <a:rPr lang="en-US" altLang="en-US"/>
              <a:t>tương tự, ta đi cài python, python pip, sau đó dùng pip để cài django, rồi tạo 1 project mới bằng django. rồi cũng chỉnh lại settings cho cái source code </a:t>
            </a:r>
          </a:p>
          <a:p>
            <a:endParaRPr lang="en-US" altLang="en-US"/>
          </a:p>
          <a:p>
            <a:r>
              <a:rPr lang="en-US" altLang="en-US"/>
              <a:t>Tuy nhiên sau khi chỉnh lại source code xong thì lại chạy lệnh exit. lệnh này để thoát khỏi cái dòng lệnh, chính là cái lệnh bash đucợ chạy từ đầu. Và vì cái bash  đó là cái duy nhất mà container này chạy, cũng đã thoát nên cái container này cũng sẽ thoát theo.</a:t>
            </a:r>
          </a:p>
          <a:p>
            <a:endParaRPr lang="en-US" altLang="en-US"/>
          </a:p>
          <a:p>
            <a:r>
              <a:rPr lang="en-US" altLang="en-US"/>
              <a:t>Cái hay là ở chỗ này, thoát hay không thoát gì cũng được, cái container và những thứ đã cài trong đó vẫn nằm im trong đó và lúc này ta cứ gom hết vào bị và chụp lại thành image.</a:t>
            </a:r>
          </a:p>
          <a:p>
            <a:endParaRPr lang="en-US" altLang="en-US"/>
          </a:p>
          <a:p>
            <a:r>
              <a:rPr lang="en-US" altLang="en-US"/>
              <a:t>Lệnh docker commit với param change trên này ta đã thay 2 tham số, thứ nhất là thany đổi CMD (vốn chưa được thêm vào) để cái image mới có thể chạy mỗi khi start, và cái thứ 2 là WORKDIR, trỏ tới thư mục làm việc của project django để cái lệnh trên có thẩ chạy được.</a:t>
            </a:r>
          </a:p>
          <a:p>
            <a:endParaRPr lang="en-US" altLang="en-US"/>
          </a:p>
          <a:p>
            <a:r>
              <a:rPr lang="en-US" altLang="en-US"/>
              <a:t>container_hash là cái hash của cái container đang được mình độ giữa chừng đó.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sau khi build xong image thì phải kể đến chuyện run cái image.</a:t>
            </a:r>
          </a:p>
          <a:p>
            <a:endParaRPr lang="en-US" altLang="en-US"/>
          </a:p>
          <a:p>
            <a:r>
              <a:rPr lang="en-US" altLang="en-US"/>
              <a:t>một image khi chạy docker run thì docker sẽ tạo 1 container mới, và thực thi câu lệnh nằm trong biến CMD hoặc ENTRYPOINT của image đó, và cửa sổ terminal sẽ được chuyển đến cho terminal của image đó, nói cách khác, terminal lúc này sẽ dính với cái process của docker đang được chạy</a:t>
            </a:r>
          </a:p>
          <a:p>
            <a:endParaRPr lang="en-US" altLang="en-US"/>
          </a:p>
          <a:p>
            <a:r>
              <a:rPr lang="en-US" altLang="en-US"/>
              <a:t>pha này thì chả có gì để nghiêm trọng lắm, tuy nhiên dưới góc nhìn của 1 người thường xài 1 terminal cho nhiều chuyện thì việc bị dính vào 1 process sẽ là không mấy dễ chịu. để khắc phục chuyện này người ta đẻ ra cái mode detached. Tức là image được chạy nền. và terminal được trả lại cho hệ điều hành. Để chạy như vậy thì thêm tham số -d hoặc --detach vào trong câu lệnh, trước phần tên của image được chạy</a:t>
            </a:r>
          </a:p>
          <a:p>
            <a:endParaRPr lang="en-US" altLang="en-US"/>
          </a:p>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giờ thử chạy cái image mình vừa tạo hồi nãy. ta thấy là mình đã có expose port 2222</a:t>
            </a:r>
            <a:endParaRPr lang="en-US" altLang="en-US"/>
          </a:p>
          <a:p>
            <a:r>
              <a:rPr lang="en-US" altLang="en-US">
                <a:sym typeface="+mn-ea"/>
              </a:rPr>
              <a:t>khi chạy rồi thì tháy có 1 container có đánh dấu ở phần port là 2222/tcp, tuy nhiên nếu truy cập vào port 2222 thì thấy không có phản ứng gì.</a:t>
            </a:r>
            <a:endParaRPr lang="en-US" altLang="en-US"/>
          </a:p>
          <a:p>
            <a:r>
              <a:rPr lang="en-US" altLang="en-US">
                <a:sym typeface="+mn-ea"/>
              </a:rPr>
              <a:t>Việc này lý do rất đơn giản: instruction EXPOSE không làm nhiệm vụ công khai cái port ra ngoài, mà chỉ đơn giản là 1 phương thức để thông báo với người chạy cái image là “ông nên publish port 2222 ra ngoài nhen, tui không chịu trách nhiệm cho nó đâu”</a:t>
            </a:r>
            <a:endParaRPr lang="en-US" altLang="en-US"/>
          </a:p>
          <a:p>
            <a:r>
              <a:rPr lang="en-US" altLang="en-US">
                <a:sym typeface="+mn-ea"/>
              </a:rPr>
              <a:t>Vậy nên trong trường hợp này nếu chỉ chạy command mặc định thì sẽ không có xài được cái web server, việc mình cần làm là chỉ định 1 cái port sẽ được publish ra máy host, hay nói cách khác là map 1 port bên trong docker với 1 port bên ngoài docker, từ 1 máy khác bên ngoài sẽ nhìn thấy cái port của máy host chứ không biết đến cái port bên trong container.</a:t>
            </a:r>
          </a:p>
          <a:p>
            <a:endParaRPr lang="en-US" altLang="en-US">
              <a:sym typeface="+mn-ea"/>
            </a:endParaRPr>
          </a:p>
          <a:p>
            <a:r>
              <a:rPr lang="en-US" altLang="en-US">
                <a:sym typeface="+mn-ea"/>
              </a:rPr>
              <a:t>để làm cái việc map port này thì ta thêm vào param -p và theo sau là port mình muốn map, theo format là port host, dấu “:”, port trong container, ý nghĩa là “map cho tui cái port abcd của host vào trong port xyz của container”</a:t>
            </a:r>
          </a:p>
          <a:p>
            <a:r>
              <a:rPr lang="en-US" altLang="en-US"/>
              <a:t>Về nguyên tắc thì mình có thể map 1 port nào đó </a:t>
            </a:r>
            <a:r>
              <a:rPr lang="en-US" altLang="en-US">
                <a:sym typeface="+mn-ea"/>
              </a:rPr>
              <a:t>của host vào </a:t>
            </a:r>
            <a:r>
              <a:rPr lang="en-US" altLang="en-US"/>
              <a:t>trong 1 port của container tuỳ ý, miễn là port đó available.</a:t>
            </a:r>
          </a:p>
          <a:p>
            <a:endParaRPr lang="en-US" altLang="en-US"/>
          </a:p>
          <a:p>
            <a:r>
              <a:rPr lang="en-US" altLang="en-US"/>
              <a:t>Trong trường hợp của mình, server django được chạy ở port 2222 bên trong container và mình cũng map port đó ra ngoài là 2222</a:t>
            </a:r>
          </a:p>
          <a:p>
            <a:endParaRPr lang="en-US" altLang="en-US"/>
          </a:p>
          <a:p>
            <a:r>
              <a:rPr lang="en-US" altLang="en-US"/>
              <a:t>Trường hợp này quay lại với cái bài toán của mình, không những port 2222, nếu mình muốn chạy 10 server thì chỉ việc start 10 cái container rồi map 10 port khác nhau là có ngay 10 cái web server</a:t>
            </a:r>
          </a:p>
          <a:p>
            <a:endParaRPr lang="en-US" altLang="en-US"/>
          </a:p>
          <a:p>
            <a:r>
              <a:rPr lang="en-US" altLang="en-US"/>
              <a:t>Cái này ở dự án trước, mình đã dựng lên 3 server chạy postgres, vì postgres mặc định chạy ở port 5432, nên mình start 3 cái container và map vào 3 port khác nhau, không phải cài thêm rườm ra ở máy host</a:t>
            </a:r>
          </a:p>
          <a:p>
            <a:r>
              <a:rPr lang="en-US" altLang="en-US"/>
              <a:t>trường hợp muốn thay đổi version của postgres, chỉ việc thay đổi image cần chạy là xong.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một option quan trọng khi chạy docker là option cho phép map 1 directory từ máy host vào trong container, điều này cho phép chia sẻ dữ liệu từ trong và ngoài container với nhau.</a:t>
            </a:r>
          </a:p>
          <a:p>
            <a:endParaRPr lang="en-US" altLang="en-US"/>
          </a:p>
          <a:p>
            <a:r>
              <a:rPr lang="en-US" altLang="en-US"/>
              <a:t>như đã biết thì image docker là cô lập với bên ngoài, cho nên nếu như từ lúc build mà không đem file từ bên ngoài vào thì về sau sẽ không đem được nữa.</a:t>
            </a:r>
          </a:p>
          <a:p>
            <a:r>
              <a:rPr lang="en-US" altLang="en-US"/>
              <a:t>Directory từ bên ngoài map vào container rồi thì cho dù trong image có sẵn directory đó thì nội dung cũng sẽ bị override đi, không bị mất đi đâu hết</a:t>
            </a:r>
          </a:p>
          <a:p>
            <a:endParaRPr lang="en-US" altLang="en-US"/>
          </a:p>
          <a:p>
            <a:r>
              <a:rPr lang="en-US" altLang="en-US"/>
              <a:t>Nhờ có việc map directory này mà tác dụng của docker image trở nên rõ ràng hơn:</a:t>
            </a:r>
          </a:p>
          <a:p>
            <a:pPr lvl="1"/>
            <a:r>
              <a:rPr lang="en-US" altLang="en-US" sz="1200"/>
              <a:t>Ta tạo 1 image chứa thư viện, application này nọ đầy đủ</a:t>
            </a:r>
          </a:p>
          <a:p>
            <a:pPr lvl="1"/>
            <a:r>
              <a:rPr lang="en-US" altLang="en-US" sz="1200"/>
              <a:t>cho cái application đó chạy, với source code là 1 directory nào đó trong image</a:t>
            </a:r>
          </a:p>
          <a:p>
            <a:pPr lvl="1"/>
            <a:r>
              <a:rPr lang="en-US" altLang="en-US" sz="1200"/>
              <a:t>khi chạy image thì mount 1 thư mục source code từ bên ngoài vào trong container, nhờ vậy application có thể chạy được source code bên ngoài.</a:t>
            </a:r>
            <a:endParaRPr lang="en-US" altLang="en-US"/>
          </a:p>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Cuối cùng là environment variable</a:t>
            </a:r>
          </a:p>
          <a:p>
            <a:endParaRPr lang="en-US" altLang="en-US"/>
          </a:p>
          <a:p>
            <a:r>
              <a:rPr lang="en-US" altLang="en-US"/>
              <a:t>một số docker image được thiết kế để cho application bên trong đó sử dụng 1 vài biến môi trường nào đó, hầu hết các trường hợp này là do có 1 số tham số phải được người dùng truyền vào khi chạy image.</a:t>
            </a:r>
          </a:p>
          <a:p>
            <a:r>
              <a:rPr lang="en-US" altLang="en-US"/>
              <a:t>Ví dụ như container postgres, nếu chạy mặc định thì sẽ báo lỗi vì không có các tham số config cho database như tên database, tên người dùng và mật khẩu cho db đó</a:t>
            </a:r>
          </a:p>
          <a:p>
            <a:r>
              <a:rPr lang="en-US" altLang="en-US"/>
              <a:t>hoặc đơn giản nhất là set proxy cho application trong container khi đã được chạy, điều này sẽ được thấy khá nhiều ở môi trường mạng trong cty mình.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r>
              <a:rPr lang="en-US" altLang="en-US" dirty="0"/>
              <a:t>Nội dung chính của phần chi sẻ này gồm có mấy thứ sau:</a:t>
            </a:r>
          </a:p>
          <a:p>
            <a:pPr lvl="1"/>
            <a:r>
              <a:rPr lang="en-US" altLang="en-US" dirty="0"/>
              <a:t>Docker là gì và tại sao người ta dùng nó</a:t>
            </a:r>
          </a:p>
          <a:p>
            <a:pPr lvl="1"/>
            <a:r>
              <a:rPr lang="en-US" altLang="en-US" dirty="0"/>
              <a:t>image và container là gì</a:t>
            </a:r>
          </a:p>
          <a:p>
            <a:pPr lvl="1"/>
            <a:r>
              <a:rPr lang="en-US" altLang="en-US" dirty="0">
                <a:sym typeface="+mn-ea"/>
              </a:rPr>
              <a:t>một số case ví dụ về chạy docker</a:t>
            </a:r>
            <a:endParaRPr lang="en-US" altLang="en-US" dirty="0"/>
          </a:p>
          <a:p>
            <a:pPr lvl="1"/>
            <a:r>
              <a:rPr lang="en-US" altLang="en-US" dirty="0"/>
              <a:t>hai cách thường dùng để tạo docker image</a:t>
            </a:r>
          </a:p>
          <a:p>
            <a:pPr lvl="1"/>
            <a:r>
              <a:rPr lang="en-US" altLang="en-US" dirty="0"/>
              <a:t>một số parameter hay dùng khi chạy image nào đó</a:t>
            </a:r>
          </a:p>
          <a:p>
            <a:pPr lvl="1"/>
            <a:r>
              <a:rPr lang="en-US" altLang="en-US" dirty="0"/>
              <a:t>di tản image đi chỗ khác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r>
              <a:rPr lang="en-US" altLang="en-US" dirty="0"/>
              <a:t>vậy thì docker là gì</a:t>
            </a:r>
          </a:p>
          <a:p>
            <a:r>
              <a:rPr lang="en-US" altLang="en-US" dirty="0"/>
              <a:t>Theo định nghĩa của đông đảo quần chúng thì docker có thể coi là software-as-a-service gắn chung với platform-as-a-service, tức là cung cấp sẵn software và platform, có thể đem ra xài liền. Docker cũng dùng ảo hoá, mà là ảo hoá ở quy mô hệ điều hành, tức là ảo hoá ở mức độ phần mềm. và docker đóng gói phần mềm và các package vào 1 khối gọi là container.</a:t>
            </a:r>
          </a:p>
          <a:p>
            <a:endParaRPr lang="en-US" altLang="en-US" dirty="0"/>
          </a:p>
          <a:p>
            <a:r>
              <a:rPr lang="en-US" altLang="en-US" dirty="0"/>
              <a:t>Nói ngắn gọn thì docker cho phép đóng gói phần mềm và những package cần thiết vào 1 cục và chạy cục đó</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pPr lvl="0"/>
            <a:r>
              <a:rPr lang="en-US" altLang="en-US" dirty="0"/>
              <a:t>Nghe thì có vẻ giống giống như là máy ảo, tức là virtual machine. </a:t>
            </a:r>
          </a:p>
          <a:p>
            <a:r>
              <a:rPr lang="en-US" altLang="en-US" dirty="0"/>
              <a:t>Tuy nhiên điểm khác nhau cơ bản là docker có thể coi như ảo hoá ở mức độ phần mềm, còn VM thì ảo hoá ở mức độ phần cứng.</a:t>
            </a:r>
          </a:p>
          <a:p>
            <a:endParaRPr lang="en-US" altLang="en-US" dirty="0"/>
          </a:p>
          <a:p>
            <a:r>
              <a:rPr lang="en-US" altLang="en-US" dirty="0"/>
              <a:t>Chác ai trong đây cũng từng ít nhất dùng máy ảo 1 lần rồi, và chắc là đều biết chuyện phải cấp cho máy ảo bao nhiêu ram, bao nhiêu CPU, bao nhiêu ổ cứng các kiểu để nó chạy. Nói cách khác, ảo hoá ở cấp độ của VM là ngắt phần cứng của máy ra để tạo thành các máy ảo, rồi sau đó làm gì với nó thì làm. tài nguyên đó không xài chung được.</a:t>
            </a:r>
          </a:p>
          <a:p>
            <a:endParaRPr lang="en-US" altLang="en-US" dirty="0"/>
          </a:p>
          <a:p>
            <a:r>
              <a:rPr lang="en-US" altLang="en-US" dirty="0"/>
              <a:t>Với docker, mỗi container cũng có nội dung cách ly, độc lập với nhau tuy nhiên tuỳ tình hình thực tế khi chạy mà tài nguyên sẽ được phân bố linh hoạt hơn.</a:t>
            </a:r>
          </a:p>
          <a:p>
            <a:endParaRPr lang="en-US" altLang="en-US" dirty="0"/>
          </a:p>
          <a:p>
            <a:r>
              <a:rPr lang="en-US" altLang="en-US" dirty="0"/>
              <a:t>Nếu so sánh thì VM giống như chia gia tài, của ai nấy hưởng, còn docker thì kiểu “làm theo năng lực, hưởng theo nhu cầu” vậy</a:t>
            </a:r>
          </a:p>
          <a:p>
            <a:endParaRPr lang="en-US" altLang="en-US" dirty="0"/>
          </a:p>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r>
              <a:rPr lang="en-US" altLang="en-US" dirty="0"/>
              <a:t>Về kiến trúc, có thể nhìn nhận docker theo kiểu đơn giản như sau:</a:t>
            </a:r>
          </a:p>
          <a:p>
            <a:r>
              <a:rPr lang="en-US" altLang="en-US" dirty="0"/>
              <a:t>Các image, tức là các app đã được đóng gói, sẽ được lưu trữ ở 1 kho nào đó, gọi là registry, ta có thể có nhiều registry khác nhau, thậm chí 1 công ty có thể có registry cho riêng mình. Có thể coi các registry này là các nhà kho chung hoặc riêng, có phí hoặc không có phí tuỳ chủ kho.</a:t>
            </a:r>
          </a:p>
          <a:p>
            <a:endParaRPr lang="en-US" altLang="en-US" dirty="0"/>
          </a:p>
          <a:p>
            <a:r>
              <a:rPr lang="en-US" altLang="en-US" dirty="0"/>
              <a:t>Các image được lưu trên đó và khi cần có thể được kéo về để dùng (Pull)</a:t>
            </a:r>
          </a:p>
          <a:p>
            <a:endParaRPr lang="en-US" altLang="en-US" dirty="0"/>
          </a:p>
          <a:p>
            <a:r>
              <a:rPr lang="en-US" altLang="en-US" dirty="0"/>
              <a:t>một máy tính được dùng làm nơi chạy image nào đó được gọi là host, trên host đó chạy con Daemon, con này làm nhiệm vụ điều đào, à nhầm điều phối, nhận lệnh từ user rồi pull image từ registry về, chạy image và quản lý các container đang chạy, thậm chí nó có thể build luôn image khác, nói chung đây chính là má mì của docker trên máy host</a:t>
            </a:r>
          </a:p>
          <a:p>
            <a:r>
              <a:rPr lang="en-US" altLang="en-US" dirty="0"/>
              <a:t>Sẵn đang nói tới từ host, thì host chính là cái máy được dùng để chạy docker, còn môi trường bên trong container được gọi là guest, về cơ bản thì khái niệm này cũng giống như VM, các app bên trong 1 container không biết đến sự tồn tại của host mà chỉ biết môi trường guest thôi.</a:t>
            </a:r>
          </a:p>
          <a:p>
            <a:endParaRPr lang="en-US" altLang="en-US" dirty="0"/>
          </a:p>
          <a:p>
            <a:r>
              <a:rPr lang="en-US" altLang="en-US" dirty="0"/>
              <a:t>về phần người dùng, người dùng sẽ giao tiếp với daemon thông qua client, có thể đó là 1 app đối với trường hợp của windows, có thể là command line đối với ubuntu, nhưng nói chung đều là nơi người dùng có thể dùng để truyền các lệnh cho daemon, như là kéo  image nào, chạy image nào, làm gì với container, config network như thế nào.</a:t>
            </a:r>
          </a:p>
          <a:p>
            <a:endParaRPr lang="en-US" altLang="en-US" dirty="0"/>
          </a:p>
          <a:p>
            <a:r>
              <a:rPr lang="en-US" altLang="en-US" dirty="0"/>
              <a:t>trong buổi chia sẽ này thì client được dùng là commandline, vì tác giả chưa xài docker trên windows lần nào hết nên không có biết nó ra sao hết.,</a:t>
            </a:r>
          </a:p>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r>
              <a:rPr lang="en-US" altLang="en-US" dirty="0"/>
              <a:t>Vậy thì có những điểm nào tốt để ta dùng docker?</a:t>
            </a:r>
          </a:p>
          <a:p>
            <a:endParaRPr lang="en-US" altLang="en-US" dirty="0"/>
          </a:p>
          <a:p>
            <a:r>
              <a:rPr lang="en-US" altLang="en-US" dirty="0"/>
              <a:t>đầu tiên là resource, như đã nói ở trên, với docker thì khi nào 1 app cần thêm tài nguyên thì sẽ được cấp thêm để chạy, tất nhiên không phải xin bao nhiêu resource cũng được cho hết, tuy nhiên cách này vẫn khá hơn là ngắt hẳn 1 cục resource ra rồi không cho ai đụng tới, xài hết thì không nói gì, nhiều khi không cần thiết nhưng không release ra để bà con khò khè chạy cái khác muốn hộc máu</a:t>
            </a:r>
          </a:p>
          <a:p>
            <a:endParaRPr lang="en-US" altLang="en-US" dirty="0"/>
          </a:p>
          <a:p>
            <a:r>
              <a:rPr lang="en-US" altLang="en-US" dirty="0"/>
              <a:t>một điều khác nữa là việc dùng docker giúp cho quá trình deploy 1 application nào đó trở nên nhanh và gọn hơn. trong một số tình huống cố định thì việc này giúp rút ngắn thời gian develop. ngoài ra thì việc update, nâng cấp cũng diễn ra với ít downtime hơn. tưởng tượng cần thay đổi backend lên 1 version mới hơn mà không để server chết quá lâu thì đây cũng là 1 lựa chọn hợp lý</a:t>
            </a:r>
          </a:p>
          <a:p>
            <a:endParaRPr lang="en-US" altLang="en-US" dirty="0"/>
          </a:p>
          <a:p>
            <a:r>
              <a:rPr lang="en-US" altLang="en-US" dirty="0"/>
              <a:t>một điểm mạnh nữa, khi dùng kiến trúc microservice, việc tận dụng các container có thể giúp cho hệ thống scale ngang rất thuận tiện nếu các image được thiết kế để chạy các micro service, lúc này các container có thể được tăng lên để đáp ứng nhu cầu sử dụng nhiều hơn, hoặc tắt bớt đi để giảm tải những lúc ít dùng. không chỉ trên 1 host, các image hoặc container có thể dể dàng được bế đi qua các host khác và có thể hỗ trợ scale như trên cùng host.</a:t>
            </a:r>
          </a:p>
          <a:p>
            <a:endParaRPr lang="en-US" altLang="en-US" dirty="0"/>
          </a:p>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r>
              <a:rPr lang="en-US" altLang="en-US" dirty="0"/>
              <a:t>Khi nói tới docker image thì ta nên hiểu là 1 file, file này không đổi được, và trong file này có chứa các thư viện, source code, dependencies, tool này nọ để cho cái app bên trong có thể chạy được.</a:t>
            </a:r>
          </a:p>
          <a:p>
            <a:endParaRPr lang="en-US" altLang="en-US" dirty="0"/>
          </a:p>
          <a:p>
            <a:r>
              <a:rPr lang="en-US" altLang="en-US" dirty="0"/>
              <a:t>có thể coi image này như 1 template mà từ đó ta có thể build thành 1 container. và container thì có thể coi như là 1 image được chạy lên.</a:t>
            </a:r>
          </a:p>
          <a:p>
            <a:endParaRPr lang="en-US" altLang="en-US" dirty="0"/>
          </a:p>
          <a:p>
            <a:r>
              <a:rPr lang="en-US" altLang="en-US" dirty="0"/>
              <a:t>Như trong hình trên thì có thẩy thấy phần read only là phần image, được dùng để tạo nên nền cho cái container, và trên cùng thì có thêm 1 lớp container layer, lớp này thì có thể thay đồi được. Lớp này có thể coi như là lớp chứa data, hoặc để cài thêm phần mềm, thư viện khác cho container. </a:t>
            </a:r>
          </a:p>
          <a:p>
            <a:endParaRPr lang="en-US" altLang="en-US" dirty="0"/>
          </a:p>
          <a:p>
            <a:r>
              <a:rPr lang="en-US" altLang="en-US" dirty="0"/>
              <a:t>Các layer của docker image đc define bởi 1 file script gọi là Dockerfile, mà lát nữa ta sẽ thấy một ví dụ của nó. Docker file đó chỉ định thành phần base để dựng lên image, ví dụ như 1 image có thể được dựng lên từ nền là hệ điều hành ubuntu, sau đó là các layer khác như layer chứa thư viện cơ bản, layer chứa applicatoin cài thêm, layer chứa source code. các layer này được tạo ra trong quúa trình build docker image mà ta sẽ gặp sau</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Một case vừa gặp là trong project vừa rồi mình tham gia, team sẽ phải làm 1 trang web để user truy cập vào.</a:t>
            </a:r>
          </a:p>
          <a:p>
            <a:endParaRPr lang="en-US" altLang="en-US"/>
          </a:p>
          <a:p>
            <a:r>
              <a:rPr lang="en-US" altLang="en-US"/>
              <a:t>Chuyện rất bình thường là start 1 cái web server lên cho front-end, nó gọi tới API của backend, backend lấy data từ database postgres. Nếu như bình thường thì chả có gì để nói vì nó khá là đơn giản. Nhưng sau khi phát hiện ra là cái web server trên sẽ đc dùng cho khách hàng demo, thì đặt ra yêu cầu là phải có 1 server nữa cho dev dùng chung với nhau, rồi thêm 1 cái nữa cho QC, rồi thêm 1 cái nữa để cho vui vậy thôi.</a:t>
            </a:r>
          </a:p>
          <a:p>
            <a:endParaRPr lang="en-US" altLang="en-US"/>
          </a:p>
          <a:p>
            <a:r>
              <a:rPr lang="en-US" altLang="en-US"/>
              <a:t>Cuối cùng là có 12 thành phần cần phải chạy, trong đó code cho backend và front end là 8 bản khác nhau, database thì có thể tương đối giống.</a:t>
            </a:r>
          </a:p>
          <a:p>
            <a:endParaRPr lang="en-US" altLang="en-US"/>
          </a:p>
          <a:p>
            <a:r>
              <a:rPr lang="en-US" altLang="en-US"/>
              <a:t>Thêm nữa là ở đây không có người chuyên làm deployment, nên vấn đề là làm sao gọn nhất, nhanh nhất và depoy đỡ tốn công nhất.</a:t>
            </a:r>
          </a:p>
          <a:p>
            <a:pPr marL="0" indent="0">
              <a:buNone/>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Tạm bỏ qua phần database và chỉ cần để ý 1 backend, 1 front end server, ở đây backend chạy django của python, nên cần python 3.8 và 1 nùi các package liên quan, còn server front end thì chạy bằng reactJS, bỏ qua phần integrate tụi nó với nhau, thì cài package cho 2 cái này cũng dễ, chỉ mỗi tội tốn thời gian.</a:t>
            </a:r>
          </a:p>
          <a:p>
            <a:endParaRPr lang="en-US" altLang="en-US"/>
          </a:p>
          <a:p>
            <a:r>
              <a:rPr lang="en-US" altLang="en-US"/>
              <a:t>Giả sử cả 4 cái khối này nằm chung với nhau trên 1 máy thì chỉ việc cài python với node vào xong rồi cài package cho node, cho python là xong, cơ bản có thể chạy được 8 directory chứa 8 source code khác nhau và có ngay 8 server cho backend và frontend.</a:t>
            </a:r>
          </a:p>
          <a:p>
            <a:endParaRPr lang="en-US" altLang="en-US"/>
          </a:p>
          <a:p>
            <a:r>
              <a:rPr lang="en-US" altLang="en-US"/>
              <a:t>Tuy nhiên người ta sản xuất ra hàng loạt máy tính là có lý do hết: chủ yếu để hành xác mình. giờ nếu 8 cái server đó không nằm cùng 1 máy, mà nằm ở 8 máy khác nhau. Câu chuyện giờ trở thành chuyện cài phần mềm dạo, và phải cải node package trên 4 máy và python package trên 4 máy khác</a:t>
            </a:r>
          </a:p>
          <a:p>
            <a:endParaRPr lang="en-US" altLang="en-US"/>
          </a:p>
          <a:p>
            <a:r>
              <a:rPr lang="en-US" altLang="en-US"/>
              <a:t>Giả sử như 8 cái máy đó đã có cài sẵn docker thì câu chuyện có thể chuyển thành như thế này: tạo 2 image docker, trong đó 1 cái chứa đủ package cho backend, 1 cái cho frontend, rồi sau đó dắt 2 image đó đi khắp 8 cái máy, load lên và chạy thôi, như vậy đỡ được rất nhiều công sức cho việc deploy. Bằng cách này, mỗi khi cần deploy 1 server mới thì chỉ cần vác cái file image docker và bộ source code đi theo là yên ổn.</a:t>
            </a:r>
          </a:p>
          <a:p>
            <a:endParaRPr lang="en-US" altLang="en-US"/>
          </a:p>
          <a:p>
            <a:r>
              <a:rPr lang="en-US" altLang="en-US"/>
              <a:t>À tại sao lại có chuyện “vác theo bộ source code đi”, đó là vì case trên này là kể về chuyện anh em dev còn đang vừa làm vừa sửa code, nên vác theo để có thể sửa các file được (tại sao sửa được thì lát nữa tính), chứ nếu như code đã finalize rồi thì cứ bỏ hết code vào trong docker image và vác mỗi mình nó đi thôi, tiện vô cùng.</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a:stretch>
            <a:fillRect/>
          </a:stretch>
        </p:blipFill>
        <p:spPr>
          <a:xfrm>
            <a:off x="5931735" y="0"/>
            <a:ext cx="3212265" cy="5157216"/>
          </a:xfrm>
          <a:prstGeom prst="rect">
            <a:avLst/>
          </a:prstGeom>
        </p:spPr>
      </p:pic>
      <p:sp>
        <p:nvSpPr>
          <p:cNvPr id="70" name="Rectangle 69"/>
          <p:cNvSpPr/>
          <p:nvPr userDrawn="1"/>
        </p:nvSpPr>
        <p:spPr>
          <a:xfrm>
            <a:off x="5942892" y="0"/>
            <a:ext cx="3201108" cy="5157216"/>
          </a:xfrm>
          <a:prstGeom prst="rect">
            <a:avLst/>
          </a:prstGeom>
          <a:gradFill flip="none" rotWithShape="1">
            <a:gsLst>
              <a:gs pos="62000">
                <a:schemeClr val="tx2">
                  <a:alpha val="0"/>
                </a:schemeClr>
              </a:gs>
              <a:gs pos="100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42" name="Group 41"/>
          <p:cNvGrpSpPr/>
          <p:nvPr userDrawn="1"/>
        </p:nvGrpSpPr>
        <p:grpSpPr>
          <a:xfrm>
            <a:off x="7684916" y="225821"/>
            <a:ext cx="1247901" cy="356665"/>
            <a:chOff x="2751138" y="3262313"/>
            <a:chExt cx="4665662" cy="1333500"/>
          </a:xfrm>
          <a:solidFill>
            <a:schemeClr val="bg1"/>
          </a:solidFill>
        </p:grpSpPr>
        <p:sp>
          <p:nvSpPr>
            <p:cNvPr id="4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4"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5"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6"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1"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2"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3"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4"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5"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1"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2"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41" name="Rectangle 40"/>
          <p:cNvSpPr/>
          <p:nvPr userDrawn="1"/>
        </p:nvSpPr>
        <p:spPr>
          <a:xfrm>
            <a:off x="-1" y="0"/>
            <a:ext cx="5942893" cy="5157216"/>
          </a:xfrm>
          <a:prstGeom prst="rect">
            <a:avLst/>
          </a:prstGeom>
          <a:gradFill flip="none" rotWithShape="1">
            <a:gsLst>
              <a:gs pos="0">
                <a:schemeClr val="tx2"/>
              </a:gs>
              <a:gs pos="66000">
                <a:srgbClr val="051C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8" y="3905309"/>
            <a:ext cx="3544411" cy="307777"/>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8" y="4134651"/>
            <a:ext cx="3544411" cy="461665"/>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pic>
        <p:nvPicPr>
          <p:cNvPr id="68" name="Graphic 67"/>
          <p:cNvPicPr>
            <a:picLocks noChangeAspect="1"/>
          </p:cNvPicPr>
          <p:nvPr userDrawn="1"/>
        </p:nvPicPr>
        <p:blipFill>
          <a:blip r:embed="rId3"/>
          <a:srcRect/>
          <a:stretch>
            <a:fillRect/>
          </a:stretch>
        </p:blipFill>
        <p:spPr>
          <a:xfrm>
            <a:off x="7820" y="812800"/>
            <a:ext cx="571500" cy="4330700"/>
          </a:xfrm>
          <a:prstGeom prst="rect">
            <a:avLst/>
          </a:prstGeom>
        </p:spPr>
      </p:pic>
      <p:sp>
        <p:nvSpPr>
          <p:cNvPr id="69" name="TextBox 68"/>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a:fillRect/>
          </a:stretch>
        </p:blipFill>
        <p:spPr>
          <a:xfrm>
            <a:off x="5937908" y="-1"/>
            <a:ext cx="3218475" cy="5157217"/>
          </a:xfrm>
          <a:prstGeom prst="rect">
            <a:avLst/>
          </a:prstGeom>
        </p:spPr>
      </p:pic>
      <p:sp>
        <p:nvSpPr>
          <p:cNvPr id="99" name="Image Shade"/>
          <p:cNvSpPr/>
          <p:nvPr userDrawn="1"/>
        </p:nvSpPr>
        <p:spPr>
          <a:xfrm>
            <a:off x="5942892" y="0"/>
            <a:ext cx="3201108" cy="2571750"/>
          </a:xfrm>
          <a:prstGeom prst="rect">
            <a:avLst/>
          </a:prstGeom>
          <a:gradFill flip="none" rotWithShape="1">
            <a:gsLst>
              <a:gs pos="36000">
                <a:schemeClr val="tx2">
                  <a:alpha val="0"/>
                </a:schemeClr>
              </a:gs>
              <a:gs pos="69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1" name="Rectangle 40"/>
          <p:cNvSpPr/>
          <p:nvPr userDrawn="1"/>
        </p:nvSpPr>
        <p:spPr>
          <a:xfrm>
            <a:off x="-1" y="0"/>
            <a:ext cx="5942893" cy="5157216"/>
          </a:xfrm>
          <a:prstGeom prst="rect">
            <a:avLst/>
          </a:prstGeom>
          <a:gradFill flip="none" rotWithShape="1">
            <a:gsLst>
              <a:gs pos="0">
                <a:schemeClr val="tx2"/>
              </a:gs>
              <a:gs pos="66000">
                <a:srgbClr val="051C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8" y="3905309"/>
            <a:ext cx="3544411" cy="307777"/>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8" y="4134651"/>
            <a:ext cx="3544411" cy="461665"/>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pic>
        <p:nvPicPr>
          <p:cNvPr id="68" name="Graphic 67"/>
          <p:cNvPicPr>
            <a:picLocks noChangeAspect="1"/>
          </p:cNvPicPr>
          <p:nvPr userDrawn="1"/>
        </p:nvPicPr>
        <p:blipFill>
          <a:blip r:embed="rId3"/>
          <a:srcRect/>
          <a:stretch>
            <a:fillRect/>
          </a:stretch>
        </p:blipFill>
        <p:spPr>
          <a:xfrm>
            <a:off x="13994" y="812800"/>
            <a:ext cx="559153" cy="4330700"/>
          </a:xfrm>
          <a:prstGeom prst="rect">
            <a:avLst/>
          </a:prstGeom>
        </p:spPr>
      </p:pic>
      <p:grpSp>
        <p:nvGrpSpPr>
          <p:cNvPr id="69" name="Hitachi CS Logo"/>
          <p:cNvGrpSpPr/>
          <p:nvPr userDrawn="1"/>
        </p:nvGrpSpPr>
        <p:grpSpPr>
          <a:xfrm>
            <a:off x="7684916" y="225821"/>
            <a:ext cx="1247901" cy="356665"/>
            <a:chOff x="2751138" y="3262313"/>
            <a:chExt cx="4665662" cy="1333500"/>
          </a:xfrm>
          <a:solidFill>
            <a:schemeClr val="bg1"/>
          </a:solidFill>
        </p:grpSpPr>
        <p:sp>
          <p:nvSpPr>
            <p:cNvPr id="70"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1"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2"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3"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4"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5"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6"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7"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8"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0"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1"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2"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3"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4"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4"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5"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6"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97" name="Footer"/>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effectLst>
                  <a:outerShdw blurRad="50800" dist="38100" dir="2700000" algn="tl" rotWithShape="0">
                    <a:prstClr val="black">
                      <a:alpha val="40000"/>
                    </a:prstClr>
                  </a:outerShdw>
                </a:effectLst>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9_Title Slide">
    <p:spTree>
      <p:nvGrpSpPr>
        <p:cNvPr id="1" name=""/>
        <p:cNvGrpSpPr/>
        <p:nvPr/>
      </p:nvGrpSpPr>
      <p:grpSpPr>
        <a:xfrm>
          <a:off x="0" y="0"/>
          <a:ext cx="0" cy="0"/>
          <a:chOff x="0" y="0"/>
          <a:chExt cx="0" cy="0"/>
        </a:xfrm>
      </p:grpSpPr>
      <p:sp>
        <p:nvSpPr>
          <p:cNvPr id="41" name="Rectangle 40"/>
          <p:cNvSpPr/>
          <p:nvPr userDrawn="1"/>
        </p:nvSpPr>
        <p:spPr>
          <a:xfrm>
            <a:off x="0" y="0"/>
            <a:ext cx="594360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bg1"/>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9" y="3905309"/>
            <a:ext cx="3544411" cy="307777"/>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9" y="4134651"/>
            <a:ext cx="3544411" cy="461665"/>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pic>
        <p:nvPicPr>
          <p:cNvPr id="69" name="Graphic 68"/>
          <p:cNvPicPr>
            <a:picLocks noChangeAspect="1"/>
          </p:cNvPicPr>
          <p:nvPr userDrawn="1"/>
        </p:nvPicPr>
        <p:blipFill>
          <a:blip r:embed="rId2">
            <a:alphaModFix amt="50000"/>
          </a:blip>
          <a:srcRect/>
          <a:stretch>
            <a:fillRect/>
          </a:stretch>
        </p:blipFill>
        <p:spPr>
          <a:xfrm>
            <a:off x="13994" y="812800"/>
            <a:ext cx="559153" cy="4330700"/>
          </a:xfrm>
          <a:prstGeom prst="rect">
            <a:avLst/>
          </a:prstGeom>
        </p:spPr>
      </p:pic>
      <p:pic>
        <p:nvPicPr>
          <p:cNvPr id="37" name="Picture 36"/>
          <p:cNvPicPr>
            <a:picLocks noChangeAspect="1"/>
          </p:cNvPicPr>
          <p:nvPr userDrawn="1"/>
        </p:nvPicPr>
        <p:blipFill>
          <a:blip r:embed="rId3"/>
          <a:srcRect/>
          <a:stretch>
            <a:fillRect/>
          </a:stretch>
        </p:blipFill>
        <p:spPr>
          <a:xfrm>
            <a:off x="5937908" y="-1"/>
            <a:ext cx="3218475" cy="5157217"/>
          </a:xfrm>
          <a:prstGeom prst="rect">
            <a:avLst/>
          </a:prstGeom>
        </p:spPr>
      </p:pic>
      <p:sp>
        <p:nvSpPr>
          <p:cNvPr id="38" name="Image Shade"/>
          <p:cNvSpPr/>
          <p:nvPr userDrawn="1"/>
        </p:nvSpPr>
        <p:spPr>
          <a:xfrm>
            <a:off x="5942892" y="0"/>
            <a:ext cx="3201108" cy="2571750"/>
          </a:xfrm>
          <a:prstGeom prst="rect">
            <a:avLst/>
          </a:prstGeom>
          <a:gradFill flip="none" rotWithShape="1">
            <a:gsLst>
              <a:gs pos="36000">
                <a:schemeClr val="tx2">
                  <a:alpha val="0"/>
                </a:schemeClr>
              </a:gs>
              <a:gs pos="69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40" name="Hitachi CS Logo"/>
          <p:cNvGrpSpPr/>
          <p:nvPr userDrawn="1"/>
        </p:nvGrpSpPr>
        <p:grpSpPr>
          <a:xfrm>
            <a:off x="7684916" y="225821"/>
            <a:ext cx="1247901" cy="356665"/>
            <a:chOff x="2751138" y="3262313"/>
            <a:chExt cx="4665662" cy="1333500"/>
          </a:xfrm>
          <a:solidFill>
            <a:schemeClr val="bg1"/>
          </a:solidFill>
        </p:grpSpPr>
        <p:sp>
          <p:nvSpPr>
            <p:cNvPr id="42"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3"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4"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5"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6"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8"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9"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0"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1"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2"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3"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4"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5"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9"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0"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1"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2"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3"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4"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5"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6"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70" name="Footer"/>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effectLst>
                  <a:outerShdw blurRad="50800" dist="38100" dir="2700000" algn="tl" rotWithShape="0">
                    <a:prstClr val="black">
                      <a:alpha val="40000"/>
                    </a:prstClr>
                  </a:outerShdw>
                </a:effectLst>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1_Title Slide">
    <p:spTree>
      <p:nvGrpSpPr>
        <p:cNvPr id="1" name=""/>
        <p:cNvGrpSpPr/>
        <p:nvPr/>
      </p:nvGrpSpPr>
      <p:grpSpPr>
        <a:xfrm>
          <a:off x="0" y="0"/>
          <a:ext cx="0" cy="0"/>
          <a:chOff x="0" y="0"/>
          <a:chExt cx="0" cy="0"/>
        </a:xfrm>
      </p:grpSpPr>
      <p:sp>
        <p:nvSpPr>
          <p:cNvPr id="68" name="Rectangle 67"/>
          <p:cNvSpPr/>
          <p:nvPr userDrawn="1"/>
        </p:nvSpPr>
        <p:spPr>
          <a:xfrm>
            <a:off x="0" y="0"/>
            <a:ext cx="5943600" cy="5157216"/>
          </a:xfrm>
          <a:prstGeom prst="rect">
            <a:avLst/>
          </a:prstGeom>
          <a:gradFill>
            <a:gsLst>
              <a:gs pos="0">
                <a:schemeClr val="tx1">
                  <a:lumMod val="60000"/>
                  <a:lumOff val="40000"/>
                  <a:alpha val="25000"/>
                </a:schemeClr>
              </a:gs>
              <a:gs pos="98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9" y="3905309"/>
            <a:ext cx="3544411" cy="307777"/>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9" y="4134651"/>
            <a:ext cx="3544411" cy="461665"/>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1" name="Rectangle 40"/>
          <p:cNvSpPr/>
          <p:nvPr userDrawn="1"/>
        </p:nvSpPr>
        <p:spPr>
          <a:xfrm>
            <a:off x="695091" y="4911122"/>
            <a:ext cx="542544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sz="800" b="1" kern="1200" dirty="0">
                <a:solidFill>
                  <a:schemeClr val="accent2"/>
                </a:solidFill>
                <a:latin typeface="+mn-lt"/>
                <a:ea typeface="+mn-ea"/>
                <a:cs typeface="+mn-cs"/>
              </a:rPr>
              <a:t>CONFIDENTIAL – For use by Hitachi Vantara employees and other audiences under NDA only.</a:t>
            </a:r>
          </a:p>
        </p:txBody>
      </p:sp>
      <p:pic>
        <p:nvPicPr>
          <p:cNvPr id="70" name="Graphic 69"/>
          <p:cNvPicPr>
            <a:picLocks noChangeAspect="1"/>
          </p:cNvPicPr>
          <p:nvPr userDrawn="1"/>
        </p:nvPicPr>
        <p:blipFill>
          <a:blip r:embed="rId2"/>
          <a:srcRect/>
          <a:stretch>
            <a:fillRect/>
          </a:stretch>
        </p:blipFill>
        <p:spPr>
          <a:xfrm>
            <a:off x="8512" y="812800"/>
            <a:ext cx="570117" cy="4330700"/>
          </a:xfrm>
          <a:prstGeom prst="rect">
            <a:avLst/>
          </a:prstGeom>
        </p:spPr>
      </p:pic>
      <p:pic>
        <p:nvPicPr>
          <p:cNvPr id="38" name="Picture 37"/>
          <p:cNvPicPr>
            <a:picLocks noChangeAspect="1"/>
          </p:cNvPicPr>
          <p:nvPr userDrawn="1"/>
        </p:nvPicPr>
        <p:blipFill>
          <a:blip r:embed="rId3"/>
          <a:srcRect/>
          <a:stretch>
            <a:fillRect/>
          </a:stretch>
        </p:blipFill>
        <p:spPr>
          <a:xfrm>
            <a:off x="5937908" y="-1"/>
            <a:ext cx="3218475" cy="5157217"/>
          </a:xfrm>
          <a:prstGeom prst="rect">
            <a:avLst/>
          </a:prstGeom>
        </p:spPr>
      </p:pic>
      <p:sp>
        <p:nvSpPr>
          <p:cNvPr id="40" name="Image Shade"/>
          <p:cNvSpPr/>
          <p:nvPr userDrawn="1"/>
        </p:nvSpPr>
        <p:spPr>
          <a:xfrm>
            <a:off x="5942892" y="0"/>
            <a:ext cx="3201108" cy="2571750"/>
          </a:xfrm>
          <a:prstGeom prst="rect">
            <a:avLst/>
          </a:prstGeom>
          <a:gradFill flip="none" rotWithShape="1">
            <a:gsLst>
              <a:gs pos="36000">
                <a:schemeClr val="tx2">
                  <a:alpha val="0"/>
                </a:schemeClr>
              </a:gs>
              <a:gs pos="69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42" name="Hitachi CS Logo"/>
          <p:cNvGrpSpPr/>
          <p:nvPr userDrawn="1"/>
        </p:nvGrpSpPr>
        <p:grpSpPr>
          <a:xfrm>
            <a:off x="7684916" y="225821"/>
            <a:ext cx="1247901" cy="356665"/>
            <a:chOff x="2751138" y="3262313"/>
            <a:chExt cx="4665662" cy="1333500"/>
          </a:xfrm>
          <a:solidFill>
            <a:schemeClr val="bg1"/>
          </a:solidFill>
        </p:grpSpPr>
        <p:sp>
          <p:nvSpPr>
            <p:cNvPr id="4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4"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5"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6"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1"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2"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3"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4"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5"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9"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1"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72" name="Footer"/>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effectLst>
                  <a:outerShdw blurRad="50800" dist="38100" dir="2700000" algn="tl" rotWithShape="0">
                    <a:prstClr val="black">
                      <a:alpha val="40000"/>
                    </a:prstClr>
                  </a:outerShdw>
                </a:effectLst>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31" name="Rectangle 30"/>
          <p:cNvSpPr/>
          <p:nvPr userDrawn="1"/>
        </p:nvSpPr>
        <p:spPr>
          <a:xfrm>
            <a:off x="0" y="0"/>
            <a:ext cx="9153144" cy="5157216"/>
          </a:xfrm>
          <a:prstGeom prst="rect">
            <a:avLst/>
          </a:prstGeom>
          <a:gradFill flip="none" rotWithShape="1">
            <a:gsLst>
              <a:gs pos="0">
                <a:schemeClr val="tx2"/>
              </a:gs>
              <a:gs pos="66000">
                <a:srgbClr val="051C2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2" name="Graphic 31"/>
          <p:cNvPicPr>
            <a:picLocks noChangeAspect="1"/>
          </p:cNvPicPr>
          <p:nvPr userDrawn="1"/>
        </p:nvPicPr>
        <p:blipFill>
          <a:blip r:embed="rId2">
            <a:alphaModFix amt="15000"/>
          </a:blip>
          <a:srcRect/>
          <a:stretch>
            <a:fillRect/>
          </a:stretch>
        </p:blipFill>
        <p:spPr>
          <a:xfrm>
            <a:off x="4573" y="0"/>
            <a:ext cx="9143998" cy="5143499"/>
          </a:xfrm>
          <a:prstGeom prst="rect">
            <a:avLst/>
          </a:prstGeom>
        </p:spPr>
      </p:pic>
      <p:sp>
        <p:nvSpPr>
          <p:cNvPr id="57" name="Title 1"/>
          <p:cNvSpPr>
            <a:spLocks noGrp="1"/>
          </p:cNvSpPr>
          <p:nvPr>
            <p:ph type="ctrTitle" hasCustomPrompt="1"/>
          </p:nvPr>
        </p:nvSpPr>
        <p:spPr>
          <a:xfrm>
            <a:off x="725952" y="1571934"/>
            <a:ext cx="6926568" cy="695773"/>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Divider Slide</a:t>
            </a:r>
          </a:p>
        </p:txBody>
      </p:sp>
      <p:sp>
        <p:nvSpPr>
          <p:cNvPr id="39" name="TextBox 38"/>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grpSp>
        <p:nvGrpSpPr>
          <p:cNvPr id="38" name="Group 37"/>
          <p:cNvGrpSpPr/>
          <p:nvPr userDrawn="1"/>
        </p:nvGrpSpPr>
        <p:grpSpPr>
          <a:xfrm>
            <a:off x="7684916" y="225821"/>
            <a:ext cx="1247901" cy="356665"/>
            <a:chOff x="2751138" y="3262313"/>
            <a:chExt cx="4665662" cy="1333500"/>
          </a:xfrm>
          <a:solidFill>
            <a:schemeClr val="bg1"/>
          </a:solidFill>
        </p:grpSpPr>
        <p:sp>
          <p:nvSpPr>
            <p:cNvPr id="6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0"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1"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2"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3"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4"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5"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6"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7"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8"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9"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0"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3" name="Rectangle 32"/>
          <p:cNvSpPr/>
          <p:nvPr userDrawn="1"/>
        </p:nvSpPr>
        <p:spPr>
          <a:xfrm>
            <a:off x="0" y="0"/>
            <a:ext cx="9153144" cy="5157216"/>
          </a:xfrm>
          <a:prstGeom prst="rect">
            <a:avLst/>
          </a:prstGeom>
          <a:gradFill>
            <a:gsLst>
              <a:gs pos="0">
                <a:schemeClr val="tx1">
                  <a:lumMod val="60000"/>
                  <a:lumOff val="40000"/>
                  <a:alpha val="25000"/>
                </a:schemeClr>
              </a:gs>
              <a:gs pos="98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1" name="Graphic 30"/>
          <p:cNvPicPr>
            <a:picLocks noChangeAspect="1"/>
          </p:cNvPicPr>
          <p:nvPr userDrawn="1"/>
        </p:nvPicPr>
        <p:blipFill>
          <a:blip r:embed="rId2">
            <a:alphaModFix amt="20000"/>
          </a:blip>
          <a:srcRect/>
          <a:stretch>
            <a:fillRect/>
          </a:stretch>
        </p:blipFill>
        <p:spPr>
          <a:xfrm>
            <a:off x="4573" y="0"/>
            <a:ext cx="9143998" cy="5143499"/>
          </a:xfrm>
          <a:prstGeom prst="rect">
            <a:avLst/>
          </a:prstGeom>
        </p:spPr>
      </p:pic>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grpSp>
        <p:nvGrpSpPr>
          <p:cNvPr id="38" name="Group 37"/>
          <p:cNvGrpSpPr/>
          <p:nvPr userDrawn="1"/>
        </p:nvGrpSpPr>
        <p:grpSpPr>
          <a:xfrm>
            <a:off x="7684916" y="225821"/>
            <a:ext cx="1247901" cy="356665"/>
            <a:chOff x="2751138" y="3262313"/>
            <a:chExt cx="4665662" cy="1333500"/>
          </a:xfrm>
          <a:solidFill>
            <a:schemeClr val="tx2"/>
          </a:solidFill>
        </p:grpSpPr>
        <p:sp>
          <p:nvSpPr>
            <p:cNvPr id="6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0"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1"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2"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3"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4"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5"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6"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7"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8"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9"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0"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32" name="Title 1"/>
          <p:cNvSpPr>
            <a:spLocks noGrp="1"/>
          </p:cNvSpPr>
          <p:nvPr>
            <p:ph type="ctrTitle" hasCustomPrompt="1"/>
          </p:nvPr>
        </p:nvSpPr>
        <p:spPr>
          <a:xfrm>
            <a:off x="725952" y="1571934"/>
            <a:ext cx="6926568" cy="695773"/>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Divider Slide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0" name="Rectangle 59"/>
          <p:cNvSpPr/>
          <p:nvPr userDrawn="1"/>
        </p:nvSpPr>
        <p:spPr>
          <a:xfrm>
            <a:off x="0" y="0"/>
            <a:ext cx="9153144"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1" name="Graphic 30"/>
          <p:cNvPicPr>
            <a:picLocks noChangeAspect="1"/>
          </p:cNvPicPr>
          <p:nvPr userDrawn="1"/>
        </p:nvPicPr>
        <p:blipFill>
          <a:blip r:embed="rId2">
            <a:alphaModFix amt="20000"/>
          </a:blip>
          <a:srcRect/>
          <a:stretch>
            <a:fillRect/>
          </a:stretch>
        </p:blipFill>
        <p:spPr>
          <a:xfrm>
            <a:off x="4573" y="1"/>
            <a:ext cx="9143998" cy="5143499"/>
          </a:xfrm>
          <a:prstGeom prst="rect">
            <a:avLst/>
          </a:prstGeom>
        </p:spPr>
      </p:pic>
      <p:sp>
        <p:nvSpPr>
          <p:cNvPr id="64" name="TextBox 63"/>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grpSp>
        <p:nvGrpSpPr>
          <p:cNvPr id="65" name="Group 64"/>
          <p:cNvGrpSpPr/>
          <p:nvPr userDrawn="1"/>
        </p:nvGrpSpPr>
        <p:grpSpPr>
          <a:xfrm>
            <a:off x="7684916" y="225821"/>
            <a:ext cx="1247901" cy="356665"/>
            <a:chOff x="2751138" y="3262313"/>
            <a:chExt cx="4665662" cy="1333500"/>
          </a:xfrm>
          <a:solidFill>
            <a:schemeClr val="bg1"/>
          </a:solidFill>
        </p:grpSpPr>
        <p:sp>
          <p:nvSpPr>
            <p:cNvPr id="66"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7"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8"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9"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0"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1"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2"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3"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4"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5"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6"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7"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8"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9"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0"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1"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2"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3"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4"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5"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6"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p:spPr>
          <p:txBody>
            <a:bodyPr wrap="none" anchor="ctr"/>
            <a:lstStyle/>
            <a:p>
              <a:endParaRPr lang="en-US" dirty="0">
                <a:solidFill>
                  <a:srgbClr val="414141"/>
                </a:solidFill>
                <a:latin typeface="Arial" panose="020B0604020202020204"/>
              </a:endParaRPr>
            </a:p>
          </p:txBody>
        </p:sp>
      </p:grpSp>
      <p:sp>
        <p:nvSpPr>
          <p:cNvPr id="32" name="Title 1"/>
          <p:cNvSpPr>
            <a:spLocks noGrp="1"/>
          </p:cNvSpPr>
          <p:nvPr>
            <p:ph type="ctrTitle" hasCustomPrompt="1"/>
          </p:nvPr>
        </p:nvSpPr>
        <p:spPr>
          <a:xfrm>
            <a:off x="725952" y="1571934"/>
            <a:ext cx="6926568" cy="695773"/>
          </a:xfrm>
          <a:prstGeom prst="rect">
            <a:avLst/>
          </a:prstGeom>
          <a:effectLst/>
        </p:spPr>
        <p:txBody>
          <a:bodyPr anchor="t">
            <a:noAutofit/>
          </a:bodyPr>
          <a:lstStyle>
            <a:lvl1pPr>
              <a:lnSpc>
                <a:spcPct val="100000"/>
              </a:lnSpc>
              <a:defRPr sz="4400" b="1" cap="none" baseline="0">
                <a:solidFill>
                  <a:schemeClr val="bg1"/>
                </a:solidFill>
                <a:latin typeface="+mn-lt"/>
              </a:defRPr>
            </a:lvl1pPr>
          </a:lstStyle>
          <a:p>
            <a:r>
              <a:rPr lang="en-US" dirty="0"/>
              <a:t>Divider Slide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885801"/>
            <a:ext cx="8584006" cy="1775871"/>
          </a:xfrm>
          <a:prstGeom prst="rect">
            <a:avLst/>
          </a:prstGeom>
        </p:spPr>
        <p:txBody>
          <a:bodyPr vert="horz" wrap="square" lIns="91440" tIns="45720" rIns="91440" bIns="45720" rtlCol="0">
            <a:spAutoFit/>
          </a:bodyPr>
          <a:lstStyle>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Confidential Slide">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893235"/>
            <a:ext cx="8584006" cy="1775871"/>
          </a:xfrm>
          <a:prstGeom prst="rect">
            <a:avLst/>
          </a:prstGeom>
        </p:spPr>
        <p:txBody>
          <a:bodyPr vert="horz" wrap="square" lIns="91440" tIns="45720" rIns="91440" bIns="45720" rtlCol="0">
            <a:spAutoFit/>
          </a:bodyPr>
          <a:lstStyle>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
        <p:nvSpPr>
          <p:cNvPr id="5" name="Rectangle 4"/>
          <p:cNvSpPr/>
          <p:nvPr/>
        </p:nvSpPr>
        <p:spPr>
          <a:xfrm>
            <a:off x="264160" y="4911122"/>
            <a:ext cx="542544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sz="800" b="1" kern="1200" dirty="0">
                <a:solidFill>
                  <a:schemeClr val="accent2"/>
                </a:solidFill>
                <a:latin typeface="+mn-lt"/>
                <a:ea typeface="+mn-ea"/>
                <a:cs typeface="+mn-cs"/>
              </a:rPr>
              <a:t>CONFIDENTIAL – For use by Hitachi Vantara employees and other audiences under NDA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812800"/>
            <a:ext cx="4572000" cy="3928882"/>
          </a:xfrm>
          <a:prstGeom prst="rect">
            <a:avLst/>
          </a:prstGeom>
          <a:noFill/>
          <a:effectLst/>
        </p:spPr>
        <p:txBody>
          <a:bodyPr/>
          <a:lstStyle>
            <a:lvl1pPr marL="0" indent="0">
              <a:buNone/>
              <a:defRPr/>
            </a:lvl1pPr>
          </a:lstStyle>
          <a:p>
            <a:r>
              <a:rPr lang="en-US"/>
              <a:t>Click icon to add picture</a:t>
            </a:r>
            <a:endParaRPr lang="en-US" dirty="0"/>
          </a:p>
        </p:txBody>
      </p:sp>
      <p:sp>
        <p:nvSpPr>
          <p:cNvPr id="10" name="Text Placeholder 53"/>
          <p:cNvSpPr>
            <a:spLocks noGrp="1"/>
          </p:cNvSpPr>
          <p:nvPr>
            <p:ph idx="1" hasCustomPrompt="1"/>
          </p:nvPr>
        </p:nvSpPr>
        <p:spPr>
          <a:xfrm>
            <a:off x="264160" y="900668"/>
            <a:ext cx="4130040" cy="1717393"/>
          </a:xfrm>
          <a:prstGeom prst="rect">
            <a:avLst/>
          </a:prstGeom>
        </p:spPr>
        <p:txBody>
          <a:bodyPr vert="horz" wrap="square" lIns="91440" tIns="45720" rIns="91440" bIns="45720" rtlCol="0">
            <a:spAutoFit/>
          </a:bodyPr>
          <a:lstStyle>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5_Title Slide">
    <p:spTree>
      <p:nvGrpSpPr>
        <p:cNvPr id="1" name=""/>
        <p:cNvGrpSpPr/>
        <p:nvPr/>
      </p:nvGrpSpPr>
      <p:grpSpPr>
        <a:xfrm>
          <a:off x="0" y="0"/>
          <a:ext cx="0" cy="0"/>
          <a:chOff x="0" y="0"/>
          <a:chExt cx="0" cy="0"/>
        </a:xfrm>
      </p:grpSpPr>
      <p:sp>
        <p:nvSpPr>
          <p:cNvPr id="41" name="Rectangle 40"/>
          <p:cNvSpPr/>
          <p:nvPr userDrawn="1"/>
        </p:nvSpPr>
        <p:spPr>
          <a:xfrm>
            <a:off x="0" y="0"/>
            <a:ext cx="595503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bg1"/>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9" y="3905309"/>
            <a:ext cx="3544411" cy="307777"/>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9" y="4134651"/>
            <a:ext cx="3544411" cy="461665"/>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pic>
        <p:nvPicPr>
          <p:cNvPr id="69" name="Graphic 68"/>
          <p:cNvPicPr>
            <a:picLocks noChangeAspect="1"/>
          </p:cNvPicPr>
          <p:nvPr userDrawn="1"/>
        </p:nvPicPr>
        <p:blipFill>
          <a:blip r:embed="rId2">
            <a:alphaModFix amt="50000"/>
          </a:blip>
          <a:srcRect/>
          <a:stretch>
            <a:fillRect/>
          </a:stretch>
        </p:blipFill>
        <p:spPr>
          <a:xfrm>
            <a:off x="13993" y="812800"/>
            <a:ext cx="559612" cy="4334256"/>
          </a:xfrm>
          <a:prstGeom prst="rect">
            <a:avLst/>
          </a:prstGeom>
        </p:spPr>
      </p:pic>
      <p:pic>
        <p:nvPicPr>
          <p:cNvPr id="38" name="Picture 37"/>
          <p:cNvPicPr>
            <a:picLocks noChangeAspect="1"/>
          </p:cNvPicPr>
          <p:nvPr userDrawn="1"/>
        </p:nvPicPr>
        <p:blipFill rotWithShape="1">
          <a:blip r:embed="rId3"/>
          <a:srcRect/>
          <a:stretch>
            <a:fillRect/>
          </a:stretch>
        </p:blipFill>
        <p:spPr>
          <a:xfrm>
            <a:off x="5931735" y="0"/>
            <a:ext cx="3212265" cy="5157216"/>
          </a:xfrm>
          <a:prstGeom prst="rect">
            <a:avLst/>
          </a:prstGeom>
        </p:spPr>
      </p:pic>
      <p:sp>
        <p:nvSpPr>
          <p:cNvPr id="40" name="Rectangle 39"/>
          <p:cNvSpPr/>
          <p:nvPr userDrawn="1"/>
        </p:nvSpPr>
        <p:spPr>
          <a:xfrm>
            <a:off x="5942892" y="0"/>
            <a:ext cx="3201108" cy="5157216"/>
          </a:xfrm>
          <a:prstGeom prst="rect">
            <a:avLst/>
          </a:prstGeom>
          <a:gradFill flip="none" rotWithShape="1">
            <a:gsLst>
              <a:gs pos="62000">
                <a:schemeClr val="tx2">
                  <a:alpha val="0"/>
                </a:schemeClr>
              </a:gs>
              <a:gs pos="100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42" name="Group 41"/>
          <p:cNvGrpSpPr/>
          <p:nvPr userDrawn="1"/>
        </p:nvGrpSpPr>
        <p:grpSpPr>
          <a:xfrm>
            <a:off x="7684916" y="225821"/>
            <a:ext cx="1247901" cy="356665"/>
            <a:chOff x="2751138" y="3262313"/>
            <a:chExt cx="4665662" cy="1333500"/>
          </a:xfrm>
          <a:solidFill>
            <a:schemeClr val="bg1"/>
          </a:solidFill>
        </p:grpSpPr>
        <p:sp>
          <p:nvSpPr>
            <p:cNvPr id="4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4"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5"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6"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1"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2"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3"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4"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5"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0"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71" name="TextBox 70"/>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pic>
        <p:nvPicPr>
          <p:cNvPr id="36" name="Picture 35"/>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41" name="Rectangle 40"/>
          <p:cNvSpPr/>
          <p:nvPr userDrawn="1"/>
        </p:nvSpPr>
        <p:spPr>
          <a:xfrm>
            <a:off x="-1" y="0"/>
            <a:ext cx="5942893" cy="5157216"/>
          </a:xfrm>
          <a:prstGeom prst="rect">
            <a:avLst/>
          </a:prstGeom>
          <a:gradFill flip="none" rotWithShape="1">
            <a:gsLst>
              <a:gs pos="0">
                <a:schemeClr val="tx2"/>
              </a:gs>
              <a:gs pos="66000">
                <a:srgbClr val="051C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7" name="Title 1"/>
          <p:cNvSpPr>
            <a:spLocks noGrp="1"/>
          </p:cNvSpPr>
          <p:nvPr>
            <p:ph type="ctrTitle" hasCustomPrompt="1"/>
          </p:nvPr>
        </p:nvSpPr>
        <p:spPr>
          <a:xfrm>
            <a:off x="681348" y="1407160"/>
            <a:ext cx="5148359" cy="728377"/>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Thank You</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pic>
        <p:nvPicPr>
          <p:cNvPr id="69" name="Graphic 68"/>
          <p:cNvPicPr>
            <a:picLocks noChangeAspect="1"/>
          </p:cNvPicPr>
          <p:nvPr userDrawn="1"/>
        </p:nvPicPr>
        <p:blipFill>
          <a:blip r:embed="rId3"/>
          <a:srcRect/>
          <a:stretch>
            <a:fillRect/>
          </a:stretch>
        </p:blipFill>
        <p:spPr>
          <a:xfrm>
            <a:off x="12316" y="1407160"/>
            <a:ext cx="562508" cy="3750056"/>
          </a:xfrm>
          <a:prstGeom prst="rect">
            <a:avLst/>
          </a:prstGeom>
        </p:spPr>
      </p:pic>
      <p:sp>
        <p:nvSpPr>
          <p:cNvPr id="56" name="Rectangle 55"/>
          <p:cNvSpPr/>
          <p:nvPr userDrawn="1"/>
        </p:nvSpPr>
        <p:spPr>
          <a:xfrm>
            <a:off x="5942892" y="0"/>
            <a:ext cx="3201108" cy="5157216"/>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58" name="Group 57"/>
          <p:cNvGrpSpPr/>
          <p:nvPr userDrawn="1"/>
        </p:nvGrpSpPr>
        <p:grpSpPr>
          <a:xfrm>
            <a:off x="6641794" y="225821"/>
            <a:ext cx="2462534" cy="4900844"/>
            <a:chOff x="6641794" y="225821"/>
            <a:chExt cx="2462534" cy="4900844"/>
          </a:xfrm>
        </p:grpSpPr>
        <p:grpSp>
          <p:nvGrpSpPr>
            <p:cNvPr id="68" name="Group 67"/>
            <p:cNvGrpSpPr/>
            <p:nvPr userDrawn="1"/>
          </p:nvGrpSpPr>
          <p:grpSpPr>
            <a:xfrm>
              <a:off x="7684916" y="225821"/>
              <a:ext cx="1247901" cy="356665"/>
              <a:chOff x="2751138" y="3262313"/>
              <a:chExt cx="4665662" cy="1333500"/>
            </a:xfrm>
            <a:solidFill>
              <a:schemeClr val="bg1"/>
            </a:solidFill>
          </p:grpSpPr>
          <p:sp>
            <p:nvSpPr>
              <p:cNvPr id="71"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2"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3"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4"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5"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6"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7"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8"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9"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0"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1"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2"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3"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4"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4"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5"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6"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70" name="TextBox 69"/>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latin typeface="+mn-lt"/>
                  <a:ea typeface="+mn-ea"/>
                  <a:cs typeface="+mn-cs"/>
                </a:rPr>
                <a:t>© Hitachi Vantara LLC 2021. All Rights Reserved.</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36" name="Rectangle 35"/>
          <p:cNvSpPr/>
          <p:nvPr userDrawn="1"/>
        </p:nvSpPr>
        <p:spPr>
          <a:xfrm>
            <a:off x="0" y="0"/>
            <a:ext cx="594360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7" name="Title 1"/>
          <p:cNvSpPr>
            <a:spLocks noGrp="1"/>
          </p:cNvSpPr>
          <p:nvPr>
            <p:ph type="ctrTitle" hasCustomPrompt="1"/>
          </p:nvPr>
        </p:nvSpPr>
        <p:spPr>
          <a:xfrm>
            <a:off x="681348" y="1407160"/>
            <a:ext cx="5148359" cy="728377"/>
          </a:xfrm>
          <a:prstGeom prst="rect">
            <a:avLst/>
          </a:prstGeom>
          <a:effectLst/>
        </p:spPr>
        <p:txBody>
          <a:bodyPr anchor="t">
            <a:noAutofit/>
          </a:bodyPr>
          <a:lstStyle>
            <a:lvl1pPr>
              <a:lnSpc>
                <a:spcPct val="100000"/>
              </a:lnSpc>
              <a:defRPr sz="4400" b="1" cap="none" baseline="0">
                <a:solidFill>
                  <a:schemeClr val="bg1"/>
                </a:solidFill>
                <a:latin typeface="+mn-lt"/>
              </a:defRPr>
            </a:lvl1pPr>
          </a:lstStyle>
          <a:p>
            <a:r>
              <a:rPr lang="en-US" dirty="0"/>
              <a:t>Thank You</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pic>
        <p:nvPicPr>
          <p:cNvPr id="69" name="Graphic 68"/>
          <p:cNvPicPr>
            <a:picLocks noChangeAspect="1"/>
          </p:cNvPicPr>
          <p:nvPr userDrawn="1"/>
        </p:nvPicPr>
        <p:blipFill>
          <a:blip r:embed="rId3">
            <a:alphaModFix amt="50000"/>
          </a:blip>
          <a:srcRect/>
          <a:stretch>
            <a:fillRect/>
          </a:stretch>
        </p:blipFill>
        <p:spPr>
          <a:xfrm>
            <a:off x="12316" y="1422787"/>
            <a:ext cx="562508" cy="3718802"/>
          </a:xfrm>
          <a:prstGeom prst="rect">
            <a:avLst/>
          </a:prstGeom>
        </p:spPr>
      </p:pic>
      <p:sp>
        <p:nvSpPr>
          <p:cNvPr id="56" name="Rectangle 55"/>
          <p:cNvSpPr/>
          <p:nvPr userDrawn="1"/>
        </p:nvSpPr>
        <p:spPr>
          <a:xfrm>
            <a:off x="5942892" y="0"/>
            <a:ext cx="3201108" cy="5157216"/>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58" name="Group 57"/>
          <p:cNvGrpSpPr/>
          <p:nvPr userDrawn="1"/>
        </p:nvGrpSpPr>
        <p:grpSpPr>
          <a:xfrm>
            <a:off x="6641794" y="225821"/>
            <a:ext cx="2462534" cy="4900844"/>
            <a:chOff x="6641794" y="225821"/>
            <a:chExt cx="2462534" cy="4900844"/>
          </a:xfrm>
        </p:grpSpPr>
        <p:grpSp>
          <p:nvGrpSpPr>
            <p:cNvPr id="68" name="Group 67"/>
            <p:cNvGrpSpPr/>
            <p:nvPr userDrawn="1"/>
          </p:nvGrpSpPr>
          <p:grpSpPr>
            <a:xfrm>
              <a:off x="7684916" y="225821"/>
              <a:ext cx="1247901" cy="356665"/>
              <a:chOff x="2751138" y="3262313"/>
              <a:chExt cx="4665662" cy="1333500"/>
            </a:xfrm>
            <a:solidFill>
              <a:schemeClr val="bg1"/>
            </a:solidFill>
          </p:grpSpPr>
          <p:sp>
            <p:nvSpPr>
              <p:cNvPr id="71"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2"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3"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4"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5"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6"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7"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8"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9"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0"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1"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2"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3"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4"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4"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5"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6"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70" name="TextBox 69"/>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latin typeface="+mn-lt"/>
                  <a:ea typeface="+mn-ea"/>
                  <a:cs typeface="+mn-cs"/>
                </a:rPr>
                <a:t>© Hitachi Vantara LLC 2021. All Rights Reserved.</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36" name="Picture 35"/>
          <p:cNvPicPr>
            <a:picLocks noChangeAspect="1"/>
          </p:cNvPicPr>
          <p:nvPr userDrawn="1"/>
        </p:nvPicPr>
        <p:blipFill rotWithShape="1">
          <a:blip r:embed="rId2" cstate="print"/>
          <a:srcRect/>
          <a:stretch>
            <a:fillRect/>
          </a:stretch>
        </p:blipFill>
        <p:spPr>
          <a:xfrm>
            <a:off x="5942892" y="0"/>
            <a:ext cx="3201108" cy="5157216"/>
          </a:xfrm>
          <a:prstGeom prst="rect">
            <a:avLst/>
          </a:prstGeom>
        </p:spPr>
      </p:pic>
      <p:sp>
        <p:nvSpPr>
          <p:cNvPr id="37" name="Rectangle 36"/>
          <p:cNvSpPr/>
          <p:nvPr userDrawn="1"/>
        </p:nvSpPr>
        <p:spPr>
          <a:xfrm>
            <a:off x="0" y="0"/>
            <a:ext cx="5943600" cy="5157216"/>
          </a:xfrm>
          <a:prstGeom prst="rect">
            <a:avLst/>
          </a:prstGeom>
          <a:gradFill>
            <a:gsLst>
              <a:gs pos="0">
                <a:schemeClr val="tx1">
                  <a:lumMod val="60000"/>
                  <a:lumOff val="40000"/>
                  <a:alpha val="25000"/>
                </a:schemeClr>
              </a:gs>
              <a:gs pos="98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7" name="Title 1"/>
          <p:cNvSpPr>
            <a:spLocks noGrp="1"/>
          </p:cNvSpPr>
          <p:nvPr>
            <p:ph type="ctrTitle" hasCustomPrompt="1"/>
          </p:nvPr>
        </p:nvSpPr>
        <p:spPr>
          <a:xfrm>
            <a:off x="681348" y="1407160"/>
            <a:ext cx="5148359" cy="728377"/>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Thank You</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pic>
        <p:nvPicPr>
          <p:cNvPr id="69" name="Graphic 68"/>
          <p:cNvPicPr>
            <a:picLocks noChangeAspect="1"/>
          </p:cNvPicPr>
          <p:nvPr userDrawn="1"/>
        </p:nvPicPr>
        <p:blipFill>
          <a:blip r:embed="rId3"/>
          <a:srcRect/>
          <a:stretch>
            <a:fillRect/>
          </a:stretch>
        </p:blipFill>
        <p:spPr>
          <a:xfrm>
            <a:off x="12316" y="1422787"/>
            <a:ext cx="562507" cy="3718802"/>
          </a:xfrm>
          <a:prstGeom prst="rect">
            <a:avLst/>
          </a:prstGeom>
        </p:spPr>
      </p:pic>
      <p:sp>
        <p:nvSpPr>
          <p:cNvPr id="56" name="Rectangle 55"/>
          <p:cNvSpPr/>
          <p:nvPr userDrawn="1"/>
        </p:nvSpPr>
        <p:spPr>
          <a:xfrm>
            <a:off x="5942892" y="0"/>
            <a:ext cx="3201108" cy="5157216"/>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58" name="Group 57"/>
          <p:cNvGrpSpPr/>
          <p:nvPr userDrawn="1"/>
        </p:nvGrpSpPr>
        <p:grpSpPr>
          <a:xfrm>
            <a:off x="6641794" y="225821"/>
            <a:ext cx="2462534" cy="4900844"/>
            <a:chOff x="6641794" y="225821"/>
            <a:chExt cx="2462534" cy="4900844"/>
          </a:xfrm>
        </p:grpSpPr>
        <p:grpSp>
          <p:nvGrpSpPr>
            <p:cNvPr id="68" name="Group 67"/>
            <p:cNvGrpSpPr/>
            <p:nvPr userDrawn="1"/>
          </p:nvGrpSpPr>
          <p:grpSpPr>
            <a:xfrm>
              <a:off x="7684916" y="225821"/>
              <a:ext cx="1247901" cy="356665"/>
              <a:chOff x="2751138" y="3262313"/>
              <a:chExt cx="4665662" cy="1333500"/>
            </a:xfrm>
            <a:solidFill>
              <a:schemeClr val="bg1"/>
            </a:solidFill>
          </p:grpSpPr>
          <p:sp>
            <p:nvSpPr>
              <p:cNvPr id="71"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2"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3"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4"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5"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6"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7"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8"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9"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0"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1"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2"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3"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4"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4"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5"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6"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70" name="TextBox 69"/>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latin typeface="+mn-lt"/>
                  <a:ea typeface="+mn-ea"/>
                  <a:cs typeface="+mn-cs"/>
                </a:rPr>
                <a:t>© Hitachi Vantara LLC 2021. All Rights Reserved.</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4" name="Group 3"/>
          <p:cNvGrpSpPr/>
          <p:nvPr userDrawn="1"/>
        </p:nvGrpSpPr>
        <p:grpSpPr>
          <a:xfrm>
            <a:off x="3220799" y="2167157"/>
            <a:ext cx="2702403" cy="772379"/>
            <a:chOff x="2751138" y="3262313"/>
            <a:chExt cx="4665662" cy="1333500"/>
          </a:xfrm>
          <a:solidFill>
            <a:schemeClr val="tx2"/>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46_Title Slide">
    <p:spTree>
      <p:nvGrpSpPr>
        <p:cNvPr id="1" name=""/>
        <p:cNvGrpSpPr/>
        <p:nvPr/>
      </p:nvGrpSpPr>
      <p:grpSpPr>
        <a:xfrm>
          <a:off x="0" y="0"/>
          <a:ext cx="0" cy="0"/>
          <a:chOff x="0" y="0"/>
          <a:chExt cx="0" cy="0"/>
        </a:xfrm>
      </p:grpSpPr>
      <p:sp>
        <p:nvSpPr>
          <p:cNvPr id="68" name="Rectangle 67"/>
          <p:cNvSpPr/>
          <p:nvPr userDrawn="1"/>
        </p:nvSpPr>
        <p:spPr>
          <a:xfrm>
            <a:off x="0" y="0"/>
            <a:ext cx="5950131" cy="5157216"/>
          </a:xfrm>
          <a:prstGeom prst="rect">
            <a:avLst/>
          </a:prstGeom>
          <a:gradFill>
            <a:gsLst>
              <a:gs pos="0">
                <a:schemeClr val="tx1">
                  <a:lumMod val="60000"/>
                  <a:lumOff val="40000"/>
                  <a:alpha val="25000"/>
                </a:schemeClr>
              </a:gs>
              <a:gs pos="98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9" y="3905309"/>
            <a:ext cx="3544411" cy="307777"/>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9" y="4134651"/>
            <a:ext cx="3544411" cy="461665"/>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1" name="Rectangle 40"/>
          <p:cNvSpPr/>
          <p:nvPr userDrawn="1"/>
        </p:nvSpPr>
        <p:spPr>
          <a:xfrm>
            <a:off x="695091" y="4911122"/>
            <a:ext cx="542544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sz="800" b="1" kern="1200" dirty="0">
                <a:solidFill>
                  <a:schemeClr val="accent2"/>
                </a:solidFill>
                <a:latin typeface="+mn-lt"/>
                <a:ea typeface="+mn-ea"/>
                <a:cs typeface="+mn-cs"/>
              </a:rPr>
              <a:t>CONFIDENTIAL – For use by Hitachi Vantara employees and other audiences under NDA only.</a:t>
            </a:r>
          </a:p>
        </p:txBody>
      </p:sp>
      <p:pic>
        <p:nvPicPr>
          <p:cNvPr id="70" name="Graphic 69"/>
          <p:cNvPicPr>
            <a:picLocks noChangeAspect="1"/>
          </p:cNvPicPr>
          <p:nvPr userDrawn="1"/>
        </p:nvPicPr>
        <p:blipFill>
          <a:blip r:embed="rId2"/>
          <a:srcRect/>
          <a:stretch>
            <a:fillRect/>
          </a:stretch>
        </p:blipFill>
        <p:spPr>
          <a:xfrm>
            <a:off x="8512" y="812800"/>
            <a:ext cx="570117" cy="4330700"/>
          </a:xfrm>
          <a:prstGeom prst="rect">
            <a:avLst/>
          </a:prstGeom>
        </p:spPr>
      </p:pic>
      <p:pic>
        <p:nvPicPr>
          <p:cNvPr id="40" name="Picture 39"/>
          <p:cNvPicPr>
            <a:picLocks noChangeAspect="1"/>
          </p:cNvPicPr>
          <p:nvPr userDrawn="1"/>
        </p:nvPicPr>
        <p:blipFill rotWithShape="1">
          <a:blip r:embed="rId3"/>
          <a:srcRect/>
          <a:stretch>
            <a:fillRect/>
          </a:stretch>
        </p:blipFill>
        <p:spPr>
          <a:xfrm>
            <a:off x="5931735" y="0"/>
            <a:ext cx="3212265" cy="5157216"/>
          </a:xfrm>
          <a:prstGeom prst="rect">
            <a:avLst/>
          </a:prstGeom>
        </p:spPr>
      </p:pic>
      <p:sp>
        <p:nvSpPr>
          <p:cNvPr id="42" name="Rectangle 41"/>
          <p:cNvSpPr/>
          <p:nvPr userDrawn="1"/>
        </p:nvSpPr>
        <p:spPr>
          <a:xfrm>
            <a:off x="5942892" y="0"/>
            <a:ext cx="3201108" cy="5157216"/>
          </a:xfrm>
          <a:prstGeom prst="rect">
            <a:avLst/>
          </a:prstGeom>
          <a:gradFill flip="none" rotWithShape="1">
            <a:gsLst>
              <a:gs pos="62000">
                <a:schemeClr val="tx2">
                  <a:alpha val="0"/>
                </a:schemeClr>
              </a:gs>
              <a:gs pos="100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43" name="Group 42"/>
          <p:cNvGrpSpPr/>
          <p:nvPr userDrawn="1"/>
        </p:nvGrpSpPr>
        <p:grpSpPr>
          <a:xfrm>
            <a:off x="7684916" y="225821"/>
            <a:ext cx="1247901" cy="356665"/>
            <a:chOff x="2751138" y="3262313"/>
            <a:chExt cx="4665662" cy="1333500"/>
          </a:xfrm>
          <a:solidFill>
            <a:schemeClr val="bg1"/>
          </a:solidFill>
        </p:grpSpPr>
        <p:sp>
          <p:nvSpPr>
            <p:cNvPr id="44"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8"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9"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0"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1"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9"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0"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1"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2"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3"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4"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5"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6"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7"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9"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1"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2"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75" name="TextBox 74"/>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7_Title Slide">
    <p:spTree>
      <p:nvGrpSpPr>
        <p:cNvPr id="1" name=""/>
        <p:cNvGrpSpPr/>
        <p:nvPr/>
      </p:nvGrpSpPr>
      <p:grpSpPr>
        <a:xfrm>
          <a:off x="0" y="0"/>
          <a:ext cx="0" cy="0"/>
          <a:chOff x="0" y="0"/>
          <a:chExt cx="0" cy="0"/>
        </a:xfrm>
      </p:grpSpPr>
      <p:sp>
        <p:nvSpPr>
          <p:cNvPr id="41" name="Rectangle 40"/>
          <p:cNvSpPr/>
          <p:nvPr userDrawn="1"/>
        </p:nvSpPr>
        <p:spPr>
          <a:xfrm>
            <a:off x="-1" y="0"/>
            <a:ext cx="5942893" cy="5157216"/>
          </a:xfrm>
          <a:prstGeom prst="rect">
            <a:avLst/>
          </a:prstGeom>
          <a:gradFill flip="none" rotWithShape="1">
            <a:gsLst>
              <a:gs pos="0">
                <a:schemeClr val="tx2"/>
              </a:gs>
              <a:gs pos="66000">
                <a:srgbClr val="051C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8" y="3905309"/>
            <a:ext cx="3544411" cy="307777"/>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8" y="4134651"/>
            <a:ext cx="3544411" cy="461665"/>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pic>
        <p:nvPicPr>
          <p:cNvPr id="68" name="Graphic 67"/>
          <p:cNvPicPr>
            <a:picLocks noChangeAspect="1"/>
          </p:cNvPicPr>
          <p:nvPr userDrawn="1"/>
        </p:nvPicPr>
        <p:blipFill>
          <a:blip r:embed="rId2"/>
          <a:srcRect/>
          <a:stretch>
            <a:fillRect/>
          </a:stretch>
        </p:blipFill>
        <p:spPr>
          <a:xfrm>
            <a:off x="13994" y="812800"/>
            <a:ext cx="559153" cy="4330700"/>
          </a:xfrm>
          <a:prstGeom prst="rect">
            <a:avLst/>
          </a:prstGeom>
        </p:spPr>
      </p:pic>
      <p:pic>
        <p:nvPicPr>
          <p:cNvPr id="42" name="Picture 41"/>
          <p:cNvPicPr>
            <a:picLocks noChangeAspect="1"/>
          </p:cNvPicPr>
          <p:nvPr userDrawn="1"/>
        </p:nvPicPr>
        <p:blipFill rotWithShape="1">
          <a:blip r:embed="rId3"/>
          <a:srcRect/>
          <a:stretch>
            <a:fillRect/>
          </a:stretch>
        </p:blipFill>
        <p:spPr>
          <a:xfrm rot="5400000">
            <a:off x="4974728" y="963182"/>
            <a:ext cx="5157215" cy="3230857"/>
          </a:xfrm>
          <a:prstGeom prst="rect">
            <a:avLst/>
          </a:prstGeom>
        </p:spPr>
      </p:pic>
      <p:sp>
        <p:nvSpPr>
          <p:cNvPr id="43" name="Rectangle 42"/>
          <p:cNvSpPr/>
          <p:nvPr userDrawn="1"/>
        </p:nvSpPr>
        <p:spPr>
          <a:xfrm>
            <a:off x="5942891" y="0"/>
            <a:ext cx="3213491" cy="5157216"/>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44" name="Hitachi CS Logo"/>
          <p:cNvGrpSpPr/>
          <p:nvPr userDrawn="1"/>
        </p:nvGrpSpPr>
        <p:grpSpPr>
          <a:xfrm>
            <a:off x="7684916" y="225821"/>
            <a:ext cx="1247901" cy="356665"/>
            <a:chOff x="2751138" y="3262313"/>
            <a:chExt cx="4665662" cy="1333500"/>
          </a:xfrm>
          <a:solidFill>
            <a:schemeClr val="bg1"/>
          </a:solidFill>
        </p:grpSpPr>
        <p:sp>
          <p:nvSpPr>
            <p:cNvPr id="45"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6"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8"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9"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0"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1"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2"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3"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4"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5"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9"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0"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1"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2"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3"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4"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5"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6"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7"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1"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2"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3"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99" name="Footer"/>
          <p:cNvSpPr txBox="1"/>
          <p:nvPr userDrawn="1"/>
        </p:nvSpPr>
        <p:spPr>
          <a:xfrm>
            <a:off x="6641794" y="4911221"/>
            <a:ext cx="2462534"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effectLst>
                  <a:outerShdw blurRad="50800" dist="38100" dir="2700000" algn="tl" rotWithShape="0">
                    <a:prstClr val="black">
                      <a:alpha val="40000"/>
                    </a:prstClr>
                  </a:outerShdw>
                </a:effectLst>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4_Title Slide">
    <p:spTree>
      <p:nvGrpSpPr>
        <p:cNvPr id="1" name=""/>
        <p:cNvGrpSpPr/>
        <p:nvPr/>
      </p:nvGrpSpPr>
      <p:grpSpPr>
        <a:xfrm>
          <a:off x="0" y="0"/>
          <a:ext cx="0" cy="0"/>
          <a:chOff x="0" y="0"/>
          <a:chExt cx="0" cy="0"/>
        </a:xfrm>
      </p:grpSpPr>
      <p:sp>
        <p:nvSpPr>
          <p:cNvPr id="41" name="Rectangle 40"/>
          <p:cNvSpPr/>
          <p:nvPr userDrawn="1"/>
        </p:nvSpPr>
        <p:spPr>
          <a:xfrm>
            <a:off x="0" y="0"/>
            <a:ext cx="594360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bg1"/>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9" y="3905309"/>
            <a:ext cx="3544411" cy="307777"/>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9" y="4134651"/>
            <a:ext cx="3544411" cy="461665"/>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pic>
        <p:nvPicPr>
          <p:cNvPr id="69" name="Graphic 68"/>
          <p:cNvPicPr>
            <a:picLocks noChangeAspect="1"/>
          </p:cNvPicPr>
          <p:nvPr userDrawn="1"/>
        </p:nvPicPr>
        <p:blipFill>
          <a:blip r:embed="rId2">
            <a:alphaModFix amt="50000"/>
          </a:blip>
          <a:srcRect/>
          <a:stretch>
            <a:fillRect/>
          </a:stretch>
        </p:blipFill>
        <p:spPr>
          <a:xfrm>
            <a:off x="13994" y="812800"/>
            <a:ext cx="559153" cy="4330700"/>
          </a:xfrm>
          <a:prstGeom prst="rect">
            <a:avLst/>
          </a:prstGeom>
        </p:spPr>
      </p:pic>
      <p:pic>
        <p:nvPicPr>
          <p:cNvPr id="38" name="Picture 37"/>
          <p:cNvPicPr>
            <a:picLocks noChangeAspect="1"/>
          </p:cNvPicPr>
          <p:nvPr userDrawn="1"/>
        </p:nvPicPr>
        <p:blipFill rotWithShape="1">
          <a:blip r:embed="rId3"/>
          <a:srcRect/>
          <a:stretch>
            <a:fillRect/>
          </a:stretch>
        </p:blipFill>
        <p:spPr>
          <a:xfrm rot="5400000">
            <a:off x="4974728" y="963182"/>
            <a:ext cx="5157215" cy="3230857"/>
          </a:xfrm>
          <a:prstGeom prst="rect">
            <a:avLst/>
          </a:prstGeom>
        </p:spPr>
      </p:pic>
      <p:sp>
        <p:nvSpPr>
          <p:cNvPr id="40" name="Rectangle 39"/>
          <p:cNvSpPr/>
          <p:nvPr userDrawn="1"/>
        </p:nvSpPr>
        <p:spPr>
          <a:xfrm>
            <a:off x="5942891" y="0"/>
            <a:ext cx="3213491" cy="5157216"/>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42" name="Hitachi CS Logo"/>
          <p:cNvGrpSpPr/>
          <p:nvPr userDrawn="1"/>
        </p:nvGrpSpPr>
        <p:grpSpPr>
          <a:xfrm>
            <a:off x="7684916" y="225821"/>
            <a:ext cx="1247901" cy="356665"/>
            <a:chOff x="2751138" y="3262313"/>
            <a:chExt cx="4665662" cy="1333500"/>
          </a:xfrm>
          <a:solidFill>
            <a:schemeClr val="bg1"/>
          </a:solidFill>
        </p:grpSpPr>
        <p:sp>
          <p:nvSpPr>
            <p:cNvPr id="4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4"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5"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6"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1"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2"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3"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4"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5"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0"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99" name="Footer"/>
          <p:cNvSpPr txBox="1"/>
          <p:nvPr userDrawn="1"/>
        </p:nvSpPr>
        <p:spPr>
          <a:xfrm>
            <a:off x="6641794" y="4911221"/>
            <a:ext cx="2462534"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effectLst>
                  <a:outerShdw blurRad="50800" dist="38100" dir="2700000" algn="tl" rotWithShape="0">
                    <a:prstClr val="black">
                      <a:alpha val="40000"/>
                    </a:prstClr>
                  </a:outerShdw>
                </a:effectLst>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8_Title Slide">
    <p:spTree>
      <p:nvGrpSpPr>
        <p:cNvPr id="1" name=""/>
        <p:cNvGrpSpPr/>
        <p:nvPr/>
      </p:nvGrpSpPr>
      <p:grpSpPr>
        <a:xfrm>
          <a:off x="0" y="0"/>
          <a:ext cx="0" cy="0"/>
          <a:chOff x="0" y="0"/>
          <a:chExt cx="0" cy="0"/>
        </a:xfrm>
      </p:grpSpPr>
      <p:sp>
        <p:nvSpPr>
          <p:cNvPr id="68" name="Rectangle 67"/>
          <p:cNvSpPr/>
          <p:nvPr userDrawn="1"/>
        </p:nvSpPr>
        <p:spPr>
          <a:xfrm>
            <a:off x="0" y="0"/>
            <a:ext cx="5943600" cy="5157216"/>
          </a:xfrm>
          <a:prstGeom prst="rect">
            <a:avLst/>
          </a:prstGeom>
          <a:gradFill>
            <a:gsLst>
              <a:gs pos="0">
                <a:schemeClr val="tx1">
                  <a:lumMod val="60000"/>
                  <a:lumOff val="40000"/>
                  <a:alpha val="25000"/>
                </a:schemeClr>
              </a:gs>
              <a:gs pos="98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9" y="3905309"/>
            <a:ext cx="3544411" cy="307777"/>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9" y="4134651"/>
            <a:ext cx="3544411" cy="461665"/>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1" name="Rectangle 40"/>
          <p:cNvSpPr/>
          <p:nvPr userDrawn="1"/>
        </p:nvSpPr>
        <p:spPr>
          <a:xfrm>
            <a:off x="695091" y="4911122"/>
            <a:ext cx="542544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sz="800" b="1" kern="1200" dirty="0">
                <a:solidFill>
                  <a:schemeClr val="accent2"/>
                </a:solidFill>
                <a:latin typeface="+mn-lt"/>
                <a:ea typeface="+mn-ea"/>
                <a:cs typeface="+mn-cs"/>
              </a:rPr>
              <a:t>CONFIDENTIAL – For use by Hitachi Vantara employees and other audiences under NDA only.</a:t>
            </a:r>
          </a:p>
        </p:txBody>
      </p:sp>
      <p:pic>
        <p:nvPicPr>
          <p:cNvPr id="70" name="Graphic 69"/>
          <p:cNvPicPr>
            <a:picLocks noChangeAspect="1"/>
          </p:cNvPicPr>
          <p:nvPr userDrawn="1"/>
        </p:nvPicPr>
        <p:blipFill>
          <a:blip r:embed="rId2"/>
          <a:srcRect/>
          <a:stretch>
            <a:fillRect/>
          </a:stretch>
        </p:blipFill>
        <p:spPr>
          <a:xfrm>
            <a:off x="8512" y="812800"/>
            <a:ext cx="570117" cy="4330700"/>
          </a:xfrm>
          <a:prstGeom prst="rect">
            <a:avLst/>
          </a:prstGeom>
        </p:spPr>
      </p:pic>
      <p:pic>
        <p:nvPicPr>
          <p:cNvPr id="38" name="Picture 37"/>
          <p:cNvPicPr>
            <a:picLocks noChangeAspect="1"/>
          </p:cNvPicPr>
          <p:nvPr userDrawn="1"/>
        </p:nvPicPr>
        <p:blipFill rotWithShape="1">
          <a:blip r:embed="rId3"/>
          <a:srcRect/>
          <a:stretch>
            <a:fillRect/>
          </a:stretch>
        </p:blipFill>
        <p:spPr>
          <a:xfrm rot="5400000">
            <a:off x="4974728" y="963182"/>
            <a:ext cx="5157215" cy="3230857"/>
          </a:xfrm>
          <a:prstGeom prst="rect">
            <a:avLst/>
          </a:prstGeom>
        </p:spPr>
      </p:pic>
      <p:sp>
        <p:nvSpPr>
          <p:cNvPr id="74" name="Rectangle 73"/>
          <p:cNvSpPr/>
          <p:nvPr userDrawn="1"/>
        </p:nvSpPr>
        <p:spPr>
          <a:xfrm>
            <a:off x="5942891" y="0"/>
            <a:ext cx="3213491" cy="5157216"/>
          </a:xfrm>
          <a:prstGeom prst="rect">
            <a:avLst/>
          </a:prstGeom>
          <a:gradFill flip="none" rotWithShape="1">
            <a:gsLst>
              <a:gs pos="66000">
                <a:schemeClr val="tx2">
                  <a:alpha val="0"/>
                </a:schemeClr>
              </a:gs>
              <a:gs pos="86000">
                <a:schemeClr val="tx2">
                  <a:alpha val="69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75" name="Hitachi CS Logo"/>
          <p:cNvGrpSpPr/>
          <p:nvPr userDrawn="1"/>
        </p:nvGrpSpPr>
        <p:grpSpPr>
          <a:xfrm>
            <a:off x="7684916" y="225821"/>
            <a:ext cx="1247901" cy="356665"/>
            <a:chOff x="2751138" y="3262313"/>
            <a:chExt cx="4665662" cy="1333500"/>
          </a:xfrm>
          <a:solidFill>
            <a:schemeClr val="bg1"/>
          </a:solidFill>
        </p:grpSpPr>
        <p:sp>
          <p:nvSpPr>
            <p:cNvPr id="76"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7"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8"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100" name="Footer"/>
          <p:cNvSpPr txBox="1"/>
          <p:nvPr userDrawn="1"/>
        </p:nvSpPr>
        <p:spPr>
          <a:xfrm>
            <a:off x="6641794" y="4911221"/>
            <a:ext cx="2462534" cy="215444"/>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effectLst>
                  <a:outerShdw blurRad="50800" dist="38100" dir="2700000" algn="tl" rotWithShape="0">
                    <a:prstClr val="black">
                      <a:alpha val="40000"/>
                    </a:prstClr>
                  </a:outerShdw>
                </a:effectLst>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5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a:stretch>
            <a:fillRect/>
          </a:stretch>
        </p:blipFill>
        <p:spPr>
          <a:xfrm>
            <a:off x="5937908" y="-1"/>
            <a:ext cx="3218475" cy="5157217"/>
          </a:xfrm>
          <a:prstGeom prst="rect">
            <a:avLst/>
          </a:prstGeom>
        </p:spPr>
      </p:pic>
      <p:sp>
        <p:nvSpPr>
          <p:cNvPr id="99" name="Rectangle 98"/>
          <p:cNvSpPr/>
          <p:nvPr userDrawn="1"/>
        </p:nvSpPr>
        <p:spPr>
          <a:xfrm>
            <a:off x="5942892" y="0"/>
            <a:ext cx="3201108" cy="5157216"/>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1" name="Rectangle 40"/>
          <p:cNvSpPr/>
          <p:nvPr userDrawn="1"/>
        </p:nvSpPr>
        <p:spPr>
          <a:xfrm>
            <a:off x="-1" y="0"/>
            <a:ext cx="5942893" cy="5157216"/>
          </a:xfrm>
          <a:prstGeom prst="rect">
            <a:avLst/>
          </a:prstGeom>
          <a:gradFill flip="none" rotWithShape="1">
            <a:gsLst>
              <a:gs pos="0">
                <a:schemeClr val="tx2"/>
              </a:gs>
              <a:gs pos="66000">
                <a:srgbClr val="051C2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8" y="3905309"/>
            <a:ext cx="3544411" cy="307777"/>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8" y="4134651"/>
            <a:ext cx="3544411" cy="461665"/>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pic>
        <p:nvPicPr>
          <p:cNvPr id="68" name="Graphic 67"/>
          <p:cNvPicPr>
            <a:picLocks noChangeAspect="1"/>
          </p:cNvPicPr>
          <p:nvPr userDrawn="1"/>
        </p:nvPicPr>
        <p:blipFill>
          <a:blip r:embed="rId3"/>
          <a:srcRect/>
          <a:stretch>
            <a:fillRect/>
          </a:stretch>
        </p:blipFill>
        <p:spPr>
          <a:xfrm>
            <a:off x="13994" y="812800"/>
            <a:ext cx="559153" cy="4330700"/>
          </a:xfrm>
          <a:prstGeom prst="rect">
            <a:avLst/>
          </a:prstGeom>
        </p:spPr>
      </p:pic>
      <p:grpSp>
        <p:nvGrpSpPr>
          <p:cNvPr id="69" name="Hitachi CS Logo"/>
          <p:cNvGrpSpPr/>
          <p:nvPr userDrawn="1"/>
        </p:nvGrpSpPr>
        <p:grpSpPr>
          <a:xfrm>
            <a:off x="7684916" y="225821"/>
            <a:ext cx="1247901" cy="356665"/>
            <a:chOff x="2751138" y="3262313"/>
            <a:chExt cx="4665662" cy="1333500"/>
          </a:xfrm>
          <a:solidFill>
            <a:schemeClr val="bg1"/>
          </a:solidFill>
        </p:grpSpPr>
        <p:sp>
          <p:nvSpPr>
            <p:cNvPr id="70"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1"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2"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3"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4"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5"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6"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7"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8"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0"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1"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2"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3"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4"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4"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5"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6"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97" name="Footer"/>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8_Title Slide">
    <p:spTree>
      <p:nvGrpSpPr>
        <p:cNvPr id="1" name=""/>
        <p:cNvGrpSpPr/>
        <p:nvPr/>
      </p:nvGrpSpPr>
      <p:grpSpPr>
        <a:xfrm>
          <a:off x="0" y="0"/>
          <a:ext cx="0" cy="0"/>
          <a:chOff x="0" y="0"/>
          <a:chExt cx="0" cy="0"/>
        </a:xfrm>
      </p:grpSpPr>
      <p:sp>
        <p:nvSpPr>
          <p:cNvPr id="41" name="Rectangle 40"/>
          <p:cNvSpPr/>
          <p:nvPr userDrawn="1"/>
        </p:nvSpPr>
        <p:spPr>
          <a:xfrm>
            <a:off x="0" y="0"/>
            <a:ext cx="5943600" cy="5157216"/>
          </a:xfrm>
          <a:prstGeom prst="rect">
            <a:avLst/>
          </a:prstGeom>
          <a:gradFill>
            <a:gsLst>
              <a:gs pos="0">
                <a:schemeClr val="accent2">
                  <a:lumMod val="42000"/>
                </a:schemeClr>
              </a:gs>
              <a:gs pos="93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bg1"/>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9" y="3905309"/>
            <a:ext cx="3544411" cy="307777"/>
          </a:xfrm>
        </p:spPr>
        <p:txBody>
          <a:bodyPr anchor="t"/>
          <a:lstStyle>
            <a:lvl1pPr marL="0" indent="0">
              <a:spcBef>
                <a:spcPts val="0"/>
              </a:spcBef>
              <a:spcAft>
                <a:spcPts val="300"/>
              </a:spcAft>
              <a:buNone/>
              <a:defRPr sz="1400" b="1" baseline="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9" y="4134651"/>
            <a:ext cx="3544411" cy="461665"/>
          </a:xfrm>
        </p:spPr>
        <p:txBody>
          <a:bodyPr anchor="t"/>
          <a:lstStyle>
            <a:lvl1pPr marL="0" indent="0">
              <a:spcBef>
                <a:spcPts val="0"/>
              </a:spcBef>
              <a:spcAft>
                <a:spcPts val="300"/>
              </a:spcAft>
              <a:buNone/>
              <a:defRPr sz="1200">
                <a:solidFill>
                  <a:schemeClr val="bg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pic>
        <p:nvPicPr>
          <p:cNvPr id="69" name="Graphic 68"/>
          <p:cNvPicPr>
            <a:picLocks noChangeAspect="1"/>
          </p:cNvPicPr>
          <p:nvPr userDrawn="1"/>
        </p:nvPicPr>
        <p:blipFill>
          <a:blip r:embed="rId2">
            <a:alphaModFix amt="50000"/>
          </a:blip>
          <a:srcRect/>
          <a:stretch>
            <a:fillRect/>
          </a:stretch>
        </p:blipFill>
        <p:spPr>
          <a:xfrm>
            <a:off x="13994" y="812800"/>
            <a:ext cx="559153" cy="4330700"/>
          </a:xfrm>
          <a:prstGeom prst="rect">
            <a:avLst/>
          </a:prstGeom>
        </p:spPr>
      </p:pic>
      <p:pic>
        <p:nvPicPr>
          <p:cNvPr id="129" name="Picture 128"/>
          <p:cNvPicPr>
            <a:picLocks noChangeAspect="1"/>
          </p:cNvPicPr>
          <p:nvPr userDrawn="1"/>
        </p:nvPicPr>
        <p:blipFill rotWithShape="1">
          <a:blip r:embed="rId3"/>
          <a:srcRect/>
          <a:stretch>
            <a:fillRect/>
          </a:stretch>
        </p:blipFill>
        <p:spPr>
          <a:xfrm>
            <a:off x="5937908" y="-1"/>
            <a:ext cx="3218475" cy="5157217"/>
          </a:xfrm>
          <a:prstGeom prst="rect">
            <a:avLst/>
          </a:prstGeom>
        </p:spPr>
      </p:pic>
      <p:sp>
        <p:nvSpPr>
          <p:cNvPr id="130" name="Rectangle 129"/>
          <p:cNvSpPr/>
          <p:nvPr userDrawn="1"/>
        </p:nvSpPr>
        <p:spPr>
          <a:xfrm>
            <a:off x="5942892" y="0"/>
            <a:ext cx="3201108" cy="5157216"/>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131" name="Hitachi CS Logo"/>
          <p:cNvGrpSpPr/>
          <p:nvPr userDrawn="1"/>
        </p:nvGrpSpPr>
        <p:grpSpPr>
          <a:xfrm>
            <a:off x="7684916" y="225821"/>
            <a:ext cx="1247901" cy="356665"/>
            <a:chOff x="2751138" y="3262313"/>
            <a:chExt cx="4665662" cy="1333500"/>
          </a:xfrm>
          <a:solidFill>
            <a:schemeClr val="bg1"/>
          </a:solidFill>
        </p:grpSpPr>
        <p:sp>
          <p:nvSpPr>
            <p:cNvPr id="132"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33"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34"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35"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36"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37"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38"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39"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40"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41"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42"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43"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44"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45"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46"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47"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48"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49"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50"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51"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52"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53"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54"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155" name="Footer"/>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0_Title Slide">
    <p:spTree>
      <p:nvGrpSpPr>
        <p:cNvPr id="1" name=""/>
        <p:cNvGrpSpPr/>
        <p:nvPr/>
      </p:nvGrpSpPr>
      <p:grpSpPr>
        <a:xfrm>
          <a:off x="0" y="0"/>
          <a:ext cx="0" cy="0"/>
          <a:chOff x="0" y="0"/>
          <a:chExt cx="0" cy="0"/>
        </a:xfrm>
      </p:grpSpPr>
      <p:sp>
        <p:nvSpPr>
          <p:cNvPr id="68" name="Rectangle 67"/>
          <p:cNvSpPr/>
          <p:nvPr userDrawn="1"/>
        </p:nvSpPr>
        <p:spPr>
          <a:xfrm>
            <a:off x="0" y="0"/>
            <a:ext cx="5943600" cy="5157216"/>
          </a:xfrm>
          <a:prstGeom prst="rect">
            <a:avLst/>
          </a:prstGeom>
          <a:gradFill>
            <a:gsLst>
              <a:gs pos="0">
                <a:schemeClr val="tx1">
                  <a:lumMod val="60000"/>
                  <a:lumOff val="40000"/>
                  <a:alpha val="25000"/>
                </a:schemeClr>
              </a:gs>
              <a:gs pos="98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Subtitle 2"/>
          <p:cNvSpPr>
            <a:spLocks noGrp="1"/>
          </p:cNvSpPr>
          <p:nvPr>
            <p:ph type="subTitle" idx="1" hasCustomPrompt="1"/>
          </p:nvPr>
        </p:nvSpPr>
        <p:spPr>
          <a:xfrm>
            <a:off x="681348" y="2803117"/>
            <a:ext cx="4286425" cy="830997"/>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defRPr sz="24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681348" y="725773"/>
            <a:ext cx="5148359" cy="2071294"/>
          </a:xfrm>
          <a:prstGeom prst="rect">
            <a:avLst/>
          </a:prstGeom>
          <a:effectLst/>
        </p:spPr>
        <p:txBody>
          <a:bodyPr anchor="t">
            <a:noAutofit/>
          </a:bodyPr>
          <a:lstStyle>
            <a:lvl1pPr>
              <a:lnSpc>
                <a:spcPct val="100000"/>
              </a:lnSpc>
              <a:defRPr sz="4400" b="1" cap="none" baseline="0">
                <a:solidFill>
                  <a:schemeClr val="accent2"/>
                </a:solidFill>
                <a:latin typeface="+mn-lt"/>
              </a:defRPr>
            </a:lvl1pPr>
          </a:lstStyle>
          <a:p>
            <a:r>
              <a:rPr lang="en-US" dirty="0"/>
              <a:t>2 Line Hitachi Title Slide Placeholder </a:t>
            </a:r>
            <a:br>
              <a:rPr lang="en-US" dirty="0"/>
            </a:br>
            <a:r>
              <a:rPr lang="en-US" dirty="0"/>
              <a:t>2 Line Hitachi </a:t>
            </a:r>
          </a:p>
        </p:txBody>
      </p:sp>
      <p:sp>
        <p:nvSpPr>
          <p:cNvPr id="58" name="Text Placeholder 6"/>
          <p:cNvSpPr>
            <a:spLocks noGrp="1"/>
          </p:cNvSpPr>
          <p:nvPr>
            <p:ph type="body" sz="quarter" idx="11" hasCustomPrompt="1"/>
          </p:nvPr>
        </p:nvSpPr>
        <p:spPr>
          <a:xfrm>
            <a:off x="681349" y="3905309"/>
            <a:ext cx="3544411" cy="307777"/>
          </a:xfrm>
        </p:spPr>
        <p:txBody>
          <a:bodyPr anchor="t"/>
          <a:lstStyle>
            <a:lvl1pPr marL="0" indent="0">
              <a:spcBef>
                <a:spcPts val="0"/>
              </a:spcBef>
              <a:spcAft>
                <a:spcPts val="300"/>
              </a:spcAft>
              <a:buNone/>
              <a:defRPr sz="1400" b="1" baseline="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Name Here</a:t>
            </a:r>
          </a:p>
        </p:txBody>
      </p:sp>
      <p:sp>
        <p:nvSpPr>
          <p:cNvPr id="79" name="Text Placeholder 8"/>
          <p:cNvSpPr>
            <a:spLocks noGrp="1"/>
          </p:cNvSpPr>
          <p:nvPr>
            <p:ph type="body" sz="quarter" idx="12" hasCustomPrompt="1"/>
          </p:nvPr>
        </p:nvSpPr>
        <p:spPr>
          <a:xfrm>
            <a:off x="681349" y="4134651"/>
            <a:ext cx="3544411" cy="461665"/>
          </a:xfrm>
        </p:spPr>
        <p:txBody>
          <a:bodyPr anchor="t"/>
          <a:lstStyle>
            <a:lvl1pPr marL="0" indent="0">
              <a:spcBef>
                <a:spcPts val="0"/>
              </a:spcBef>
              <a:spcAft>
                <a:spcPts val="300"/>
              </a:spcAft>
              <a:buNone/>
              <a:defRPr sz="1200">
                <a:solidFill>
                  <a:schemeClr val="tx1"/>
                </a:solidFill>
              </a:defRPr>
            </a:lvl1pPr>
            <a:lvl2pPr marL="280670" indent="0">
              <a:buNone/>
              <a:defRPr/>
            </a:lvl2pPr>
            <a:lvl3pPr marL="574675" indent="0">
              <a:buNone/>
              <a:defRPr/>
            </a:lvl3pPr>
            <a:lvl4pPr marL="855980" indent="0">
              <a:buNone/>
              <a:defRPr/>
            </a:lvl4pPr>
            <a:lvl5pPr marL="1090930" indent="0">
              <a:buNone/>
              <a:defRPr/>
            </a:lvl5pPr>
          </a:lstStyle>
          <a:p>
            <a:pPr lvl="0"/>
            <a:r>
              <a:rPr lang="en-US" dirty="0"/>
              <a:t>Title/Department</a:t>
            </a:r>
            <a:br>
              <a:rPr lang="en-US" dirty="0"/>
            </a:br>
            <a:r>
              <a:rPr lang="en-US" dirty="0"/>
              <a:t>Date</a:t>
            </a:r>
          </a:p>
        </p:txBody>
      </p:sp>
      <p:sp>
        <p:nvSpPr>
          <p:cNvPr id="39" name="TextBox 38"/>
          <p:cNvSpPr txBox="1"/>
          <p:nvPr/>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7" name="TextBox 46"/>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panose="020B0604020202020204"/>
              </a:rPr>
              <a:t>‹#›</a:t>
            </a:fld>
            <a:endParaRPr lang="en-US" sz="800" dirty="0">
              <a:solidFill>
                <a:prstClr val="white">
                  <a:alpha val="50000"/>
                </a:prstClr>
              </a:solidFill>
              <a:latin typeface="Arial" panose="020B0604020202020204"/>
            </a:endParaRPr>
          </a:p>
        </p:txBody>
      </p:sp>
      <p:sp>
        <p:nvSpPr>
          <p:cNvPr id="41" name="Rectangle 40"/>
          <p:cNvSpPr/>
          <p:nvPr userDrawn="1"/>
        </p:nvSpPr>
        <p:spPr>
          <a:xfrm>
            <a:off x="695091" y="4911122"/>
            <a:ext cx="542544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sz="800" b="1" kern="1200" dirty="0">
                <a:solidFill>
                  <a:schemeClr val="accent2"/>
                </a:solidFill>
                <a:latin typeface="+mn-lt"/>
                <a:ea typeface="+mn-ea"/>
                <a:cs typeface="+mn-cs"/>
              </a:rPr>
              <a:t>CONFIDENTIAL – For use by Hitachi Vantara employees and other audiences under NDA only.</a:t>
            </a:r>
          </a:p>
        </p:txBody>
      </p:sp>
      <p:pic>
        <p:nvPicPr>
          <p:cNvPr id="70" name="Graphic 69"/>
          <p:cNvPicPr>
            <a:picLocks noChangeAspect="1"/>
          </p:cNvPicPr>
          <p:nvPr userDrawn="1"/>
        </p:nvPicPr>
        <p:blipFill>
          <a:blip r:embed="rId2"/>
          <a:srcRect/>
          <a:stretch>
            <a:fillRect/>
          </a:stretch>
        </p:blipFill>
        <p:spPr>
          <a:xfrm>
            <a:off x="8512" y="812800"/>
            <a:ext cx="570117" cy="4330700"/>
          </a:xfrm>
          <a:prstGeom prst="rect">
            <a:avLst/>
          </a:prstGeom>
        </p:spPr>
      </p:pic>
      <p:pic>
        <p:nvPicPr>
          <p:cNvPr id="73" name="Picture 72"/>
          <p:cNvPicPr>
            <a:picLocks noChangeAspect="1"/>
          </p:cNvPicPr>
          <p:nvPr userDrawn="1"/>
        </p:nvPicPr>
        <p:blipFill rotWithShape="1">
          <a:blip r:embed="rId3"/>
          <a:srcRect/>
          <a:stretch>
            <a:fillRect/>
          </a:stretch>
        </p:blipFill>
        <p:spPr>
          <a:xfrm>
            <a:off x="5937908" y="-1"/>
            <a:ext cx="3218475" cy="5157217"/>
          </a:xfrm>
          <a:prstGeom prst="rect">
            <a:avLst/>
          </a:prstGeom>
        </p:spPr>
      </p:pic>
      <p:sp>
        <p:nvSpPr>
          <p:cNvPr id="74" name="Rectangle 73"/>
          <p:cNvSpPr/>
          <p:nvPr userDrawn="1"/>
        </p:nvSpPr>
        <p:spPr>
          <a:xfrm>
            <a:off x="5942892" y="0"/>
            <a:ext cx="3201108" cy="5157216"/>
          </a:xfrm>
          <a:prstGeom prst="rect">
            <a:avLst/>
          </a:prstGeom>
          <a:gradFill flip="none" rotWithShape="1">
            <a:gsLst>
              <a:gs pos="71000">
                <a:schemeClr val="tx2">
                  <a:alpha val="0"/>
                </a:schemeClr>
              </a:gs>
              <a:gs pos="100000">
                <a:schemeClr val="tx2">
                  <a:alpha val="65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75" name="Hitachi CS Logo"/>
          <p:cNvGrpSpPr/>
          <p:nvPr userDrawn="1"/>
        </p:nvGrpSpPr>
        <p:grpSpPr>
          <a:xfrm>
            <a:off x="7684916" y="225821"/>
            <a:ext cx="1247901" cy="356665"/>
            <a:chOff x="2751138" y="3262313"/>
            <a:chExt cx="4665662" cy="1333500"/>
          </a:xfrm>
          <a:solidFill>
            <a:schemeClr val="bg1"/>
          </a:solidFill>
        </p:grpSpPr>
        <p:sp>
          <p:nvSpPr>
            <p:cNvPr id="76"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7"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78"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8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4"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5"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6"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7"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98"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0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01"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02"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103"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
        <p:nvSpPr>
          <p:cNvPr id="130" name="Footer"/>
          <p:cNvSpPr txBox="1"/>
          <p:nvPr userDrawn="1"/>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bg1">
                    <a:lumMod val="95000"/>
                  </a:schemeClr>
                </a:solidFill>
                <a:latin typeface="+mn-lt"/>
                <a:ea typeface="+mn-ea"/>
                <a:cs typeface="+mn-cs"/>
              </a:rPr>
              <a:t>© Hitachi Vantara LLC 2021.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3" name="グループ化 59"/>
          <p:cNvGrpSpPr/>
          <p:nvPr/>
        </p:nvGrpSpPr>
        <p:grpSpPr>
          <a:xfrm>
            <a:off x="-4" y="818837"/>
            <a:ext cx="9145616" cy="57656"/>
            <a:chOff x="-4" y="739775"/>
            <a:chExt cx="9145616" cy="76874"/>
          </a:xfrm>
        </p:grpSpPr>
        <p:sp>
          <p:nvSpPr>
            <p:cNvPr id="44" name="正方形/長方形 11"/>
            <p:cNvSpPr>
              <a:spLocks noChangeArrowheads="1"/>
            </p:cNvSpPr>
            <p:nvPr/>
          </p:nvSpPr>
          <p:spPr bwMode="auto">
            <a:xfrm>
              <a:off x="1481331" y="739775"/>
              <a:ext cx="7664281" cy="76874"/>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60" name="グループ化 62"/>
            <p:cNvGrpSpPr/>
            <p:nvPr/>
          </p:nvGrpSpPr>
          <p:grpSpPr>
            <a:xfrm>
              <a:off x="-4" y="740968"/>
              <a:ext cx="1481335" cy="74492"/>
              <a:chOff x="312738" y="2749710"/>
              <a:chExt cx="1970086" cy="109547"/>
            </a:xfrm>
          </p:grpSpPr>
          <p:sp>
            <p:nvSpPr>
              <p:cNvPr id="61" name="正方形/長方形 62"/>
              <p:cNvSpPr/>
              <p:nvPr/>
            </p:nvSpPr>
            <p:spPr bwMode="auto">
              <a:xfrm>
                <a:off x="1298574" y="2749710"/>
                <a:ext cx="984250" cy="109537"/>
              </a:xfrm>
              <a:prstGeom prst="rect">
                <a:avLst/>
              </a:prstGeom>
              <a:solidFill>
                <a:srgbClr val="CC0000"/>
              </a:solidFill>
              <a:ln w="9525">
                <a:noFill/>
                <a:miter lim="800000"/>
              </a:ln>
              <a:effectLst/>
            </p:spPr>
            <p:txBody>
              <a:bodyPr wrap="none" anchor="ctr"/>
              <a:lstStyle/>
              <a:p>
                <a:pPr fontAlgn="auto">
                  <a:spcBef>
                    <a:spcPts val="0"/>
                  </a:spcBef>
                  <a:spcAft>
                    <a:spcPts val="0"/>
                  </a:spcAft>
                  <a:defRPr/>
                </a:pPr>
                <a:endParaRPr kumimoji="0" lang="ja-JP" altLang="en-US" sz="1800" kern="0">
                  <a:solidFill>
                    <a:sysClr val="windowText" lastClr="000000"/>
                  </a:solidFill>
                </a:endParaRPr>
              </a:p>
            </p:txBody>
          </p:sp>
          <p:sp>
            <p:nvSpPr>
              <p:cNvPr id="62" name="正方形/長方形 63"/>
              <p:cNvSpPr/>
              <p:nvPr/>
            </p:nvSpPr>
            <p:spPr bwMode="auto">
              <a:xfrm>
                <a:off x="312738" y="2749720"/>
                <a:ext cx="985838" cy="109537"/>
              </a:xfrm>
              <a:prstGeom prst="rect">
                <a:avLst/>
              </a:prstGeom>
              <a:solidFill>
                <a:srgbClr val="B3B3B3"/>
              </a:solidFill>
              <a:ln w="9525">
                <a:noFill/>
                <a:miter lim="800000"/>
              </a:ln>
              <a:effectLst/>
            </p:spPr>
            <p:txBody>
              <a:bodyPr wrap="none" anchor="ctr"/>
              <a:lstStyle/>
              <a:p>
                <a:pPr algn="l" fontAlgn="auto">
                  <a:spcBef>
                    <a:spcPts val="0"/>
                  </a:spcBef>
                  <a:spcAft>
                    <a:spcPts val="0"/>
                  </a:spcAft>
                  <a:defRPr/>
                </a:pPr>
                <a:endParaRPr kumimoji="0" lang="ja-JP" altLang="en-US" sz="1800" kern="0">
                  <a:solidFill>
                    <a:sysClr val="windowText" lastClr="000000"/>
                  </a:solidFill>
                </a:endParaRPr>
              </a:p>
            </p:txBody>
          </p:sp>
        </p:grpSp>
      </p:grpSp>
      <p:sp>
        <p:nvSpPr>
          <p:cNvPr id="37" name="TextBox 36"/>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tx1">
                    <a:alpha val="50000"/>
                  </a:schemeClr>
                </a:solidFill>
                <a:latin typeface="+mj-lt"/>
              </a:rPr>
              <a:t>‹#›</a:t>
            </a:fld>
            <a:endParaRPr lang="en-US" sz="800" dirty="0">
              <a:solidFill>
                <a:schemeClr val="tx1">
                  <a:alpha val="50000"/>
                </a:schemeClr>
              </a:solidFill>
              <a:latin typeface="+mj-lt"/>
            </a:endParaRPr>
          </a:p>
        </p:txBody>
      </p:sp>
      <p:sp>
        <p:nvSpPr>
          <p:cNvPr id="36" name="TextBox 35"/>
          <p:cNvSpPr txBox="1"/>
          <p:nvPr/>
        </p:nvSpPr>
        <p:spPr>
          <a:xfrm>
            <a:off x="6641794" y="4911221"/>
            <a:ext cx="2462534" cy="215444"/>
          </a:xfrm>
          <a:prstGeom prst="rect">
            <a:avLst/>
          </a:prstGeom>
          <a:noFill/>
        </p:spPr>
        <p:txBody>
          <a:bodyPr wrap="none" rtlCol="0">
            <a:sp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sz="800" kern="1200" dirty="0">
                <a:solidFill>
                  <a:schemeClr val="tx1">
                    <a:lumMod val="40000"/>
                    <a:lumOff val="60000"/>
                  </a:schemeClr>
                </a:solidFill>
                <a:latin typeface="+mn-lt"/>
                <a:ea typeface="+mn-ea"/>
                <a:cs typeface="+mn-cs"/>
              </a:rPr>
              <a:t>© Hitachi Vantara LLC 2021. All Rights Reserved.</a:t>
            </a:r>
          </a:p>
        </p:txBody>
      </p:sp>
      <p:sp>
        <p:nvSpPr>
          <p:cNvPr id="2" name="Rectangle 1"/>
          <p:cNvSpPr/>
          <p:nvPr/>
        </p:nvSpPr>
        <p:spPr>
          <a:xfrm>
            <a:off x="0" y="793050"/>
            <a:ext cx="9144004" cy="168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3" name="Text Placeholder 53"/>
          <p:cNvSpPr>
            <a:spLocks noGrp="1"/>
          </p:cNvSpPr>
          <p:nvPr>
            <p:ph type="body" idx="1"/>
          </p:nvPr>
        </p:nvSpPr>
        <p:spPr>
          <a:xfrm>
            <a:off x="264160" y="893235"/>
            <a:ext cx="8584006" cy="1439368"/>
          </a:xfrm>
          <a:prstGeom prst="rect">
            <a:avLst/>
          </a:prstGeom>
        </p:spPr>
        <p:txBody>
          <a:bodyPr vert="horz" wrap="square"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itle Placeholder 1"/>
          <p:cNvSpPr>
            <a:spLocks noGrp="1"/>
          </p:cNvSpPr>
          <p:nvPr>
            <p:ph type="title"/>
          </p:nvPr>
        </p:nvSpPr>
        <p:spPr>
          <a:xfrm>
            <a:off x="264160" y="53113"/>
            <a:ext cx="7051040" cy="732441"/>
          </a:xfrm>
          <a:prstGeom prst="rect">
            <a:avLst/>
          </a:prstGeom>
        </p:spPr>
        <p:txBody>
          <a:bodyPr vert="horz" lIns="91440" tIns="0" rIns="91440" bIns="0" rtlCol="0" anchor="ctr">
            <a:normAutofit/>
          </a:bodyPr>
          <a:lstStyle/>
          <a:p>
            <a:pPr lvl="0"/>
            <a:r>
              <a:rPr lang="en-US"/>
              <a:t>Click to edit Master title style</a:t>
            </a:r>
            <a:endParaRPr lang="en-US" dirty="0"/>
          </a:p>
        </p:txBody>
      </p:sp>
      <p:grpSp>
        <p:nvGrpSpPr>
          <p:cNvPr id="39" name="Group 38"/>
          <p:cNvGrpSpPr/>
          <p:nvPr userDrawn="1"/>
        </p:nvGrpSpPr>
        <p:grpSpPr>
          <a:xfrm>
            <a:off x="7684916" y="225821"/>
            <a:ext cx="1247901" cy="356665"/>
            <a:chOff x="2751138" y="3262313"/>
            <a:chExt cx="4665662" cy="1333500"/>
          </a:xfrm>
          <a:solidFill>
            <a:schemeClr val="tx2"/>
          </a:solidFill>
        </p:grpSpPr>
        <p:sp>
          <p:nvSpPr>
            <p:cNvPr id="40"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1"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2"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5"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6"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7"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8"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49"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0"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1"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2"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3"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4"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5"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6"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7"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8"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59"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6"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p:spPr>
          <p:txBody>
            <a:bodyPr wrap="none" anchor="ctr"/>
            <a:lstStyle/>
            <a:p>
              <a:endParaRPr lang="en-US" dirty="0">
                <a:solidFill>
                  <a:srgbClr val="414141"/>
                </a:solidFill>
                <a:latin typeface="Arial" panose="020B0604020202020204"/>
              </a:endParaRPr>
            </a:p>
          </p:txBody>
        </p:sp>
        <p:sp>
          <p:nvSpPr>
            <p:cNvPr id="67"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p:spPr>
          <p:txBody>
            <a:bodyPr wrap="none" anchor="ctr"/>
            <a:lstStyle/>
            <a:p>
              <a:endParaRPr lang="en-US" dirty="0">
                <a:solidFill>
                  <a:srgbClr val="414141"/>
                </a:solidFill>
                <a:latin typeface="Arial" panose="020B0604020202020204"/>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5000"/>
        </a:lnSpc>
        <a:spcBef>
          <a:spcPct val="0"/>
        </a:spcBef>
        <a:buNone/>
        <a:defRPr lang="en-US" sz="2400" b="1" kern="1200" cap="none" dirty="0" smtClean="0">
          <a:solidFill>
            <a:schemeClr val="tx1"/>
          </a:solidFill>
          <a:latin typeface="+mj-lt"/>
          <a:ea typeface="+mj-ea"/>
          <a:cs typeface="+mj-cs"/>
        </a:defRPr>
      </a:lvl1pPr>
    </p:titleStyle>
    <p:bodyStyle>
      <a:lvl1pPr marL="281305" indent="-281305" algn="l" defTabSz="914400" rtl="0" eaLnBrk="1" latinLnBrk="0" hangingPunct="1">
        <a:lnSpc>
          <a:spcPct val="100000"/>
        </a:lnSpc>
        <a:spcBef>
          <a:spcPts val="1200"/>
        </a:spcBef>
        <a:spcAft>
          <a:spcPts val="600"/>
        </a:spcAft>
        <a:buClr>
          <a:schemeClr val="accent2"/>
        </a:buClr>
        <a:buFont typeface="Arial" panose="020B0604020202020204" pitchFamily="34" charset="0"/>
        <a:buChar char="•"/>
        <a:defRPr lang="en-US" sz="2000" kern="1200" dirty="0" smtClean="0">
          <a:solidFill>
            <a:schemeClr val="tx1"/>
          </a:solidFill>
          <a:latin typeface="+mn-lt"/>
          <a:ea typeface="+mn-ea"/>
          <a:cs typeface="+mn-cs"/>
        </a:defRPr>
      </a:lvl1pPr>
      <a:lvl2pPr marL="574675" indent="-294005"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980" indent="-281305"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930"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3180"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wrap="square">
            <a:normAutofit/>
          </a:bodyPr>
          <a:lstStyle/>
          <a:p>
            <a:pPr>
              <a:spcAft>
                <a:spcPts val="600"/>
              </a:spcAft>
            </a:pPr>
            <a:r>
              <a:rPr lang="en-US" altLang="en-US"/>
              <a:t>Basic concepts and execution</a:t>
            </a:r>
          </a:p>
        </p:txBody>
      </p:sp>
      <p:sp>
        <p:nvSpPr>
          <p:cNvPr id="7" name="Title 6"/>
          <p:cNvSpPr>
            <a:spLocks noGrp="1"/>
          </p:cNvSpPr>
          <p:nvPr>
            <p:ph type="ctrTitle"/>
          </p:nvPr>
        </p:nvSpPr>
        <p:spPr/>
        <p:txBody>
          <a:bodyPr anchor="t">
            <a:normAutofit/>
          </a:bodyPr>
          <a:lstStyle/>
          <a:p>
            <a:r>
              <a:rPr lang="en-US" altLang="en-US" dirty="0"/>
              <a:t>Docker fundamentals</a:t>
            </a:r>
          </a:p>
        </p:txBody>
      </p:sp>
      <p:sp>
        <p:nvSpPr>
          <p:cNvPr id="10" name="Text Placeholder 9"/>
          <p:cNvSpPr>
            <a:spLocks noGrp="1"/>
          </p:cNvSpPr>
          <p:nvPr>
            <p:ph type="body" sz="quarter" idx="11"/>
          </p:nvPr>
        </p:nvSpPr>
        <p:spPr/>
        <p:txBody>
          <a:bodyPr wrap="square" anchor="t">
            <a:normAutofit/>
          </a:bodyPr>
          <a:lstStyle/>
          <a:p>
            <a:r>
              <a:rPr lang="en-US" altLang="en-US" dirty="0"/>
              <a:t>Core API team</a:t>
            </a:r>
          </a:p>
        </p:txBody>
      </p:sp>
      <p:sp>
        <p:nvSpPr>
          <p:cNvPr id="11" name="Text Placeholder 10"/>
          <p:cNvSpPr>
            <a:spLocks noGrp="1"/>
          </p:cNvSpPr>
          <p:nvPr>
            <p:ph type="body" sz="quarter" idx="12"/>
          </p:nvPr>
        </p:nvSpPr>
        <p:spPr/>
        <p:txBody>
          <a:bodyPr wrap="square" anchor="t">
            <a:normAutofit/>
          </a:bodyPr>
          <a:lstStyle/>
          <a:p>
            <a:r>
              <a:rPr lang="en-US" altLang="en-US" dirty="0"/>
              <a:t>Apr 2021</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ounded Rectangle 82"/>
          <p:cNvSpPr/>
          <p:nvPr/>
        </p:nvSpPr>
        <p:spPr>
          <a:xfrm>
            <a:off x="6142990" y="3248660"/>
            <a:ext cx="1384300" cy="8007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82" name="Rounded Rectangle 81"/>
          <p:cNvSpPr/>
          <p:nvPr/>
        </p:nvSpPr>
        <p:spPr>
          <a:xfrm>
            <a:off x="6142990" y="2368550"/>
            <a:ext cx="1384300" cy="8007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7" name="Title 6"/>
          <p:cNvSpPr>
            <a:spLocks noGrp="1"/>
          </p:cNvSpPr>
          <p:nvPr>
            <p:ph type="title"/>
          </p:nvPr>
        </p:nvSpPr>
        <p:spPr>
          <a:xfrm>
            <a:off x="264160" y="53113"/>
            <a:ext cx="7051040" cy="732441"/>
          </a:xfrm>
        </p:spPr>
        <p:txBody>
          <a:bodyPr/>
          <a:lstStyle/>
          <a:p>
            <a:r>
              <a:rPr lang="en-US" altLang="en-US"/>
              <a:t>Sample scenarios</a:t>
            </a:r>
            <a:r>
              <a:rPr altLang="en-US">
                <a:sym typeface="+mn-ea"/>
              </a:rPr>
              <a:t> (</a:t>
            </a:r>
            <a:r>
              <a:rPr lang="en-US" altLang="en-US">
                <a:sym typeface="+mn-ea"/>
              </a:rPr>
              <a:t>2</a:t>
            </a:r>
            <a:r>
              <a:rPr altLang="en-US">
                <a:sym typeface="+mn-ea"/>
              </a:rPr>
              <a:t>)</a:t>
            </a:r>
            <a:endParaRPr lang="en-US" altLang="en-US"/>
          </a:p>
        </p:txBody>
      </p:sp>
      <p:sp>
        <p:nvSpPr>
          <p:cNvPr id="2" name="Rectangle 1"/>
          <p:cNvSpPr/>
          <p:nvPr/>
        </p:nvSpPr>
        <p:spPr>
          <a:xfrm>
            <a:off x="4159250" y="708025"/>
            <a:ext cx="825500" cy="12865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en-US" sz="1000" dirty="0">
                <a:latin typeface="+mj-lt"/>
              </a:rPr>
              <a:t>Tiny backend</a:t>
            </a:r>
          </a:p>
        </p:txBody>
      </p:sp>
      <p:sp>
        <p:nvSpPr>
          <p:cNvPr id="41" name="Rectangle 40"/>
          <p:cNvSpPr/>
          <p:nvPr/>
        </p:nvSpPr>
        <p:spPr>
          <a:xfrm>
            <a:off x="6369050" y="1167130"/>
            <a:ext cx="952500" cy="3676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sp>
        <p:nvSpPr>
          <p:cNvPr id="42" name="Rectangle 41"/>
          <p:cNvSpPr/>
          <p:nvPr/>
        </p:nvSpPr>
        <p:spPr>
          <a:xfrm>
            <a:off x="2025650" y="1151255"/>
            <a:ext cx="952500" cy="3835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000" dirty="0">
                <a:latin typeface="+mj-lt"/>
              </a:rPr>
              <a:t>Client requests</a:t>
            </a:r>
          </a:p>
        </p:txBody>
      </p:sp>
      <p:sp>
        <p:nvSpPr>
          <p:cNvPr id="50" name="Text Box 49"/>
          <p:cNvSpPr txBox="1"/>
          <p:nvPr/>
        </p:nvSpPr>
        <p:spPr>
          <a:xfrm>
            <a:off x="5110480" y="1351280"/>
            <a:ext cx="1132840" cy="245110"/>
          </a:xfrm>
          <a:prstGeom prst="rect">
            <a:avLst/>
          </a:prstGeom>
          <a:noFill/>
        </p:spPr>
        <p:txBody>
          <a:bodyPr wrap="square" rtlCol="0">
            <a:spAutoFit/>
          </a:bodyPr>
          <a:lstStyle/>
          <a:p>
            <a:pPr algn="ctr"/>
            <a:r>
              <a:rPr lang="en-US" altLang="en-US" sz="1000"/>
              <a:t>Return 42</a:t>
            </a:r>
          </a:p>
        </p:txBody>
      </p:sp>
      <p:cxnSp>
        <p:nvCxnSpPr>
          <p:cNvPr id="51" name="Straight Arrow Connector 50"/>
          <p:cNvCxnSpPr>
            <a:stCxn id="42" idx="3"/>
            <a:endCxn id="2" idx="1"/>
          </p:cNvCxnSpPr>
          <p:nvPr/>
        </p:nvCxnSpPr>
        <p:spPr>
          <a:xfrm>
            <a:off x="2978150" y="1343025"/>
            <a:ext cx="1181100" cy="8255"/>
          </a:xfrm>
          <a:prstGeom prst="straightConnector1">
            <a:avLst/>
          </a:prstGeom>
          <a:ln w="28575">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 idx="3"/>
            <a:endCxn id="41" idx="1"/>
          </p:cNvCxnSpPr>
          <p:nvPr/>
        </p:nvCxnSpPr>
        <p:spPr>
          <a:xfrm>
            <a:off x="4984750" y="1351280"/>
            <a:ext cx="1384300" cy="0"/>
          </a:xfrm>
          <a:prstGeom prst="straightConnector1">
            <a:avLst/>
          </a:prstGeom>
          <a:ln w="28575">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3" name="Text Box 52"/>
          <p:cNvSpPr txBox="1"/>
          <p:nvPr/>
        </p:nvSpPr>
        <p:spPr>
          <a:xfrm>
            <a:off x="5110480" y="1021080"/>
            <a:ext cx="1132840" cy="245110"/>
          </a:xfrm>
          <a:prstGeom prst="rect">
            <a:avLst/>
          </a:prstGeom>
          <a:noFill/>
        </p:spPr>
        <p:txBody>
          <a:bodyPr wrap="square" rtlCol="0">
            <a:spAutoFit/>
          </a:bodyPr>
          <a:lstStyle/>
          <a:p>
            <a:pPr algn="ctr"/>
            <a:r>
              <a:rPr lang="en-US" altLang="en-US" sz="1000"/>
              <a:t>Request content</a:t>
            </a:r>
          </a:p>
        </p:txBody>
      </p:sp>
      <p:sp>
        <p:nvSpPr>
          <p:cNvPr id="54" name="Text Box 53"/>
          <p:cNvSpPr txBox="1"/>
          <p:nvPr/>
        </p:nvSpPr>
        <p:spPr>
          <a:xfrm>
            <a:off x="3002280" y="1351280"/>
            <a:ext cx="1132840" cy="245110"/>
          </a:xfrm>
          <a:prstGeom prst="rect">
            <a:avLst/>
          </a:prstGeom>
          <a:noFill/>
        </p:spPr>
        <p:txBody>
          <a:bodyPr wrap="square" rtlCol="0">
            <a:spAutoFit/>
          </a:bodyPr>
          <a:lstStyle/>
          <a:p>
            <a:pPr algn="ctr"/>
            <a:r>
              <a:rPr lang="en-US" altLang="en-US" sz="1000"/>
              <a:t>Return 42</a:t>
            </a:r>
          </a:p>
        </p:txBody>
      </p:sp>
      <p:sp>
        <p:nvSpPr>
          <p:cNvPr id="55" name="Text Box 54"/>
          <p:cNvSpPr txBox="1"/>
          <p:nvPr/>
        </p:nvSpPr>
        <p:spPr>
          <a:xfrm>
            <a:off x="3002280" y="1021080"/>
            <a:ext cx="1132840" cy="245110"/>
          </a:xfrm>
          <a:prstGeom prst="rect">
            <a:avLst/>
          </a:prstGeom>
          <a:noFill/>
        </p:spPr>
        <p:txBody>
          <a:bodyPr wrap="square" rtlCol="0">
            <a:spAutoFit/>
          </a:bodyPr>
          <a:lstStyle/>
          <a:p>
            <a:pPr algn="ctr"/>
            <a:r>
              <a:rPr lang="en-US" altLang="en-US" sz="1000"/>
              <a:t>Request content</a:t>
            </a:r>
          </a:p>
        </p:txBody>
      </p:sp>
      <p:sp>
        <p:nvSpPr>
          <p:cNvPr id="56" name="Rectangle 55"/>
          <p:cNvSpPr/>
          <p:nvPr/>
        </p:nvSpPr>
        <p:spPr>
          <a:xfrm>
            <a:off x="2152650" y="2488565"/>
            <a:ext cx="825500" cy="147510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tLang="en-US" sz="1000" dirty="0">
              <a:latin typeface="+mj-lt"/>
            </a:endParaRPr>
          </a:p>
        </p:txBody>
      </p:sp>
      <p:sp>
        <p:nvSpPr>
          <p:cNvPr id="57" name="Rectangle 56"/>
          <p:cNvSpPr/>
          <p:nvPr/>
        </p:nvSpPr>
        <p:spPr>
          <a:xfrm>
            <a:off x="467360" y="2486025"/>
            <a:ext cx="952500" cy="100965"/>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en-US" sz="1000" dirty="0">
              <a:latin typeface="+mj-lt"/>
            </a:endParaRPr>
          </a:p>
        </p:txBody>
      </p:sp>
      <p:sp>
        <p:nvSpPr>
          <p:cNvPr id="58" name="Rectangle 57"/>
          <p:cNvSpPr/>
          <p:nvPr/>
        </p:nvSpPr>
        <p:spPr>
          <a:xfrm>
            <a:off x="467360" y="2674620"/>
            <a:ext cx="952500" cy="100965"/>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en-US" sz="1000" dirty="0">
              <a:latin typeface="+mj-lt"/>
            </a:endParaRPr>
          </a:p>
        </p:txBody>
      </p:sp>
      <p:sp>
        <p:nvSpPr>
          <p:cNvPr id="59" name="Rectangle 58"/>
          <p:cNvSpPr/>
          <p:nvPr/>
        </p:nvSpPr>
        <p:spPr>
          <a:xfrm>
            <a:off x="467360" y="2879725"/>
            <a:ext cx="952500" cy="100965"/>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en-US" sz="1000" dirty="0">
              <a:latin typeface="+mj-lt"/>
            </a:endParaRPr>
          </a:p>
        </p:txBody>
      </p:sp>
      <p:sp>
        <p:nvSpPr>
          <p:cNvPr id="60" name="Rectangle 59"/>
          <p:cNvSpPr/>
          <p:nvPr/>
        </p:nvSpPr>
        <p:spPr>
          <a:xfrm>
            <a:off x="467360" y="3068320"/>
            <a:ext cx="952500" cy="100965"/>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en-US" sz="1000" dirty="0">
              <a:latin typeface="+mj-lt"/>
            </a:endParaRPr>
          </a:p>
        </p:txBody>
      </p:sp>
      <p:sp>
        <p:nvSpPr>
          <p:cNvPr id="61" name="Rectangle 60"/>
          <p:cNvSpPr/>
          <p:nvPr/>
        </p:nvSpPr>
        <p:spPr>
          <a:xfrm>
            <a:off x="467360" y="3280410"/>
            <a:ext cx="952500" cy="100965"/>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en-US" sz="1000" dirty="0">
              <a:latin typeface="+mj-lt"/>
            </a:endParaRPr>
          </a:p>
        </p:txBody>
      </p:sp>
      <p:sp>
        <p:nvSpPr>
          <p:cNvPr id="62" name="Rectangle 61"/>
          <p:cNvSpPr/>
          <p:nvPr/>
        </p:nvSpPr>
        <p:spPr>
          <a:xfrm>
            <a:off x="467360" y="3469005"/>
            <a:ext cx="952500" cy="100965"/>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en-US" sz="1000" dirty="0">
              <a:latin typeface="+mj-lt"/>
            </a:endParaRPr>
          </a:p>
        </p:txBody>
      </p:sp>
      <p:sp>
        <p:nvSpPr>
          <p:cNvPr id="63" name="Rectangle 62"/>
          <p:cNvSpPr/>
          <p:nvPr/>
        </p:nvSpPr>
        <p:spPr>
          <a:xfrm>
            <a:off x="467360" y="3674110"/>
            <a:ext cx="952500" cy="100965"/>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en-US" sz="1000" dirty="0">
              <a:latin typeface="+mj-lt"/>
            </a:endParaRPr>
          </a:p>
        </p:txBody>
      </p:sp>
      <p:cxnSp>
        <p:nvCxnSpPr>
          <p:cNvPr id="66" name="Elbow Connector 65"/>
          <p:cNvCxnSpPr>
            <a:stCxn id="57" idx="3"/>
            <a:endCxn id="56" idx="1"/>
          </p:cNvCxnSpPr>
          <p:nvPr/>
        </p:nvCxnSpPr>
        <p:spPr>
          <a:xfrm>
            <a:off x="1419860" y="2536825"/>
            <a:ext cx="732790" cy="689610"/>
          </a:xfrm>
          <a:prstGeom prst="bentConnector3">
            <a:avLst>
              <a:gd name="adj1" fmla="val 50000"/>
            </a:avLst>
          </a:prstGeom>
          <a:ln w="127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58" idx="3"/>
            <a:endCxn id="56" idx="1"/>
          </p:cNvCxnSpPr>
          <p:nvPr/>
        </p:nvCxnSpPr>
        <p:spPr>
          <a:xfrm>
            <a:off x="1419860" y="2725420"/>
            <a:ext cx="732790" cy="501015"/>
          </a:xfrm>
          <a:prstGeom prst="bentConnector3">
            <a:avLst>
              <a:gd name="adj1" fmla="val 50000"/>
            </a:avLst>
          </a:prstGeom>
          <a:ln w="127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59" idx="3"/>
          </p:cNvCxnSpPr>
          <p:nvPr/>
        </p:nvCxnSpPr>
        <p:spPr>
          <a:xfrm>
            <a:off x="1419860" y="2930525"/>
            <a:ext cx="732790" cy="295910"/>
          </a:xfrm>
          <a:prstGeom prst="bentConnector3">
            <a:avLst>
              <a:gd name="adj1" fmla="val 50000"/>
            </a:avLst>
          </a:prstGeom>
          <a:ln w="127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60" idx="3"/>
            <a:endCxn id="56" idx="1"/>
          </p:cNvCxnSpPr>
          <p:nvPr/>
        </p:nvCxnSpPr>
        <p:spPr>
          <a:xfrm>
            <a:off x="1419860" y="3119120"/>
            <a:ext cx="732790" cy="107315"/>
          </a:xfrm>
          <a:prstGeom prst="bentConnector3">
            <a:avLst>
              <a:gd name="adj1" fmla="val 50000"/>
            </a:avLst>
          </a:prstGeom>
          <a:ln w="127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61" idx="3"/>
          </p:cNvCxnSpPr>
          <p:nvPr/>
        </p:nvCxnSpPr>
        <p:spPr>
          <a:xfrm flipV="1">
            <a:off x="1419860" y="3226435"/>
            <a:ext cx="732790" cy="104775"/>
          </a:xfrm>
          <a:prstGeom prst="bentConnector3">
            <a:avLst>
              <a:gd name="adj1" fmla="val 50000"/>
            </a:avLst>
          </a:prstGeom>
          <a:ln w="127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62" idx="3"/>
            <a:endCxn id="56" idx="1"/>
          </p:cNvCxnSpPr>
          <p:nvPr/>
        </p:nvCxnSpPr>
        <p:spPr>
          <a:xfrm flipV="1">
            <a:off x="1419860" y="3226435"/>
            <a:ext cx="732790" cy="293370"/>
          </a:xfrm>
          <a:prstGeom prst="bentConnector3">
            <a:avLst>
              <a:gd name="adj1" fmla="val 50000"/>
            </a:avLst>
          </a:prstGeom>
          <a:ln w="127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63" idx="3"/>
            <a:endCxn id="56" idx="1"/>
          </p:cNvCxnSpPr>
          <p:nvPr/>
        </p:nvCxnSpPr>
        <p:spPr>
          <a:xfrm flipV="1">
            <a:off x="1419860" y="3226435"/>
            <a:ext cx="732790" cy="498475"/>
          </a:xfrm>
          <a:prstGeom prst="bentConnector3">
            <a:avLst>
              <a:gd name="adj1" fmla="val 50000"/>
            </a:avLst>
          </a:prstGeom>
          <a:ln w="127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64" idx="3"/>
            <a:endCxn id="56" idx="1"/>
          </p:cNvCxnSpPr>
          <p:nvPr/>
        </p:nvCxnSpPr>
        <p:spPr>
          <a:xfrm flipV="1">
            <a:off x="1419860" y="3226435"/>
            <a:ext cx="732790" cy="687070"/>
          </a:xfrm>
          <a:prstGeom prst="bentConnector3">
            <a:avLst>
              <a:gd name="adj1" fmla="val 50000"/>
            </a:avLst>
          </a:prstGeom>
          <a:ln w="127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3924300" y="2488565"/>
            <a:ext cx="825500" cy="147510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sz="1000" dirty="0">
                <a:latin typeface="+mj-lt"/>
              </a:rPr>
              <a:t>Request pool</a:t>
            </a:r>
          </a:p>
        </p:txBody>
      </p:sp>
      <p:cxnSp>
        <p:nvCxnSpPr>
          <p:cNvPr id="75" name="Straight Arrow Connector 74"/>
          <p:cNvCxnSpPr>
            <a:stCxn id="56" idx="3"/>
            <a:endCxn id="74" idx="1"/>
          </p:cNvCxnSpPr>
          <p:nvPr/>
        </p:nvCxnSpPr>
        <p:spPr>
          <a:xfrm>
            <a:off x="2978150" y="3226435"/>
            <a:ext cx="946150"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369050" y="2486025"/>
            <a:ext cx="952500" cy="2533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sp>
        <p:nvSpPr>
          <p:cNvPr id="77" name="Rectangle 76"/>
          <p:cNvSpPr/>
          <p:nvPr/>
        </p:nvSpPr>
        <p:spPr>
          <a:xfrm>
            <a:off x="6369050" y="2814955"/>
            <a:ext cx="952500" cy="2533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cxnSp>
        <p:nvCxnSpPr>
          <p:cNvPr id="78" name="Elbow Connector 77"/>
          <p:cNvCxnSpPr>
            <a:stCxn id="74" idx="3"/>
            <a:endCxn id="76" idx="1"/>
          </p:cNvCxnSpPr>
          <p:nvPr/>
        </p:nvCxnSpPr>
        <p:spPr>
          <a:xfrm flipV="1">
            <a:off x="4749800" y="2613025"/>
            <a:ext cx="1619250" cy="613410"/>
          </a:xfrm>
          <a:prstGeom prst="bentConnector3">
            <a:avLst>
              <a:gd name="adj1" fmla="val 50000"/>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74" idx="3"/>
            <a:endCxn id="77" idx="1"/>
          </p:cNvCxnSpPr>
          <p:nvPr/>
        </p:nvCxnSpPr>
        <p:spPr>
          <a:xfrm flipV="1">
            <a:off x="4749800" y="2941955"/>
            <a:ext cx="1619250" cy="284480"/>
          </a:xfrm>
          <a:prstGeom prst="bentConnector3">
            <a:avLst>
              <a:gd name="adj1" fmla="val 50000"/>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369050" y="3349625"/>
            <a:ext cx="952500" cy="2533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sp>
        <p:nvSpPr>
          <p:cNvPr id="81" name="Rectangle 80"/>
          <p:cNvSpPr/>
          <p:nvPr/>
        </p:nvSpPr>
        <p:spPr>
          <a:xfrm>
            <a:off x="6369050" y="3678555"/>
            <a:ext cx="952500" cy="2533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cxnSp>
        <p:nvCxnSpPr>
          <p:cNvPr id="84" name="Elbow Connector 83"/>
          <p:cNvCxnSpPr>
            <a:stCxn id="74" idx="3"/>
            <a:endCxn id="80" idx="1"/>
          </p:cNvCxnSpPr>
          <p:nvPr/>
        </p:nvCxnSpPr>
        <p:spPr>
          <a:xfrm>
            <a:off x="4749800" y="3226435"/>
            <a:ext cx="1619250" cy="250190"/>
          </a:xfrm>
          <a:prstGeom prst="bentConnector3">
            <a:avLst>
              <a:gd name="adj1" fmla="val 50000"/>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74" idx="3"/>
            <a:endCxn id="81" idx="1"/>
          </p:cNvCxnSpPr>
          <p:nvPr/>
        </p:nvCxnSpPr>
        <p:spPr>
          <a:xfrm>
            <a:off x="4749800" y="3226435"/>
            <a:ext cx="1619250" cy="579120"/>
          </a:xfrm>
          <a:prstGeom prst="bentConnector3">
            <a:avLst>
              <a:gd name="adj1" fmla="val 50000"/>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a:xfrm>
            <a:off x="6142990" y="4118610"/>
            <a:ext cx="1384300" cy="8007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88" name="Rectangle 87"/>
          <p:cNvSpPr/>
          <p:nvPr/>
        </p:nvSpPr>
        <p:spPr>
          <a:xfrm>
            <a:off x="6369050" y="4219575"/>
            <a:ext cx="952500" cy="2533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sp>
        <p:nvSpPr>
          <p:cNvPr id="89" name="Rectangle 88"/>
          <p:cNvSpPr/>
          <p:nvPr/>
        </p:nvSpPr>
        <p:spPr>
          <a:xfrm>
            <a:off x="6369050" y="4548505"/>
            <a:ext cx="952500" cy="2533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sp>
        <p:nvSpPr>
          <p:cNvPr id="90" name="Rounded Rectangle 89"/>
          <p:cNvSpPr/>
          <p:nvPr/>
        </p:nvSpPr>
        <p:spPr>
          <a:xfrm>
            <a:off x="3812540" y="4118610"/>
            <a:ext cx="1384300" cy="8007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91" name="Rectangle 90"/>
          <p:cNvSpPr/>
          <p:nvPr/>
        </p:nvSpPr>
        <p:spPr>
          <a:xfrm>
            <a:off x="4038600" y="4219575"/>
            <a:ext cx="952500" cy="2533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sp>
        <p:nvSpPr>
          <p:cNvPr id="92" name="Rectangle 91"/>
          <p:cNvSpPr/>
          <p:nvPr/>
        </p:nvSpPr>
        <p:spPr>
          <a:xfrm>
            <a:off x="4038600" y="4548505"/>
            <a:ext cx="952500" cy="2533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cxnSp>
        <p:nvCxnSpPr>
          <p:cNvPr id="93" name="Elbow Connector 92"/>
          <p:cNvCxnSpPr>
            <a:stCxn id="74" idx="3"/>
            <a:endCxn id="88" idx="1"/>
          </p:cNvCxnSpPr>
          <p:nvPr/>
        </p:nvCxnSpPr>
        <p:spPr>
          <a:xfrm>
            <a:off x="4749800" y="3226435"/>
            <a:ext cx="1619250" cy="1120140"/>
          </a:xfrm>
          <a:prstGeom prst="bentConnector3">
            <a:avLst>
              <a:gd name="adj1" fmla="val 50000"/>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4" idx="3"/>
            <a:endCxn id="89" idx="1"/>
          </p:cNvCxnSpPr>
          <p:nvPr/>
        </p:nvCxnSpPr>
        <p:spPr>
          <a:xfrm>
            <a:off x="4749800" y="3226435"/>
            <a:ext cx="1619250" cy="1449070"/>
          </a:xfrm>
          <a:prstGeom prst="bentConnector3">
            <a:avLst>
              <a:gd name="adj1" fmla="val 50000"/>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74" idx="3"/>
            <a:endCxn id="91" idx="3"/>
          </p:cNvCxnSpPr>
          <p:nvPr/>
        </p:nvCxnSpPr>
        <p:spPr>
          <a:xfrm>
            <a:off x="4749800" y="3226435"/>
            <a:ext cx="241300" cy="1120140"/>
          </a:xfrm>
          <a:prstGeom prst="bentConnector3">
            <a:avLst>
              <a:gd name="adj1" fmla="val 256578"/>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74" idx="3"/>
            <a:endCxn id="92" idx="3"/>
          </p:cNvCxnSpPr>
          <p:nvPr/>
        </p:nvCxnSpPr>
        <p:spPr>
          <a:xfrm>
            <a:off x="4749800" y="3226435"/>
            <a:ext cx="241300" cy="1449070"/>
          </a:xfrm>
          <a:prstGeom prst="bentConnector3">
            <a:avLst>
              <a:gd name="adj1" fmla="val 256578"/>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155" name="Group 154"/>
          <p:cNvGrpSpPr/>
          <p:nvPr/>
        </p:nvGrpSpPr>
        <p:grpSpPr>
          <a:xfrm>
            <a:off x="7905750" y="4479290"/>
            <a:ext cx="1060450" cy="391160"/>
            <a:chOff x="12426" y="7054"/>
            <a:chExt cx="1670" cy="616"/>
          </a:xfrm>
        </p:grpSpPr>
        <p:sp>
          <p:nvSpPr>
            <p:cNvPr id="107" name="Rounded Rectangle 106"/>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08" name="Rectangle 107"/>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56" name="Group 155"/>
          <p:cNvGrpSpPr/>
          <p:nvPr/>
        </p:nvGrpSpPr>
        <p:grpSpPr>
          <a:xfrm>
            <a:off x="7636510" y="3963670"/>
            <a:ext cx="1060450" cy="391160"/>
            <a:chOff x="12426" y="7054"/>
            <a:chExt cx="1670" cy="616"/>
          </a:xfrm>
        </p:grpSpPr>
        <p:sp>
          <p:nvSpPr>
            <p:cNvPr id="157" name="Rounded Rectangle 156"/>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58" name="Rectangle 157"/>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59" name="Group 158"/>
          <p:cNvGrpSpPr/>
          <p:nvPr/>
        </p:nvGrpSpPr>
        <p:grpSpPr>
          <a:xfrm>
            <a:off x="8040370" y="3413760"/>
            <a:ext cx="1060450" cy="391160"/>
            <a:chOff x="12426" y="7054"/>
            <a:chExt cx="1670" cy="616"/>
          </a:xfrm>
        </p:grpSpPr>
        <p:sp>
          <p:nvSpPr>
            <p:cNvPr id="160" name="Rounded Rectangle 159"/>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61" name="Rectangle 160"/>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62" name="Group 161"/>
          <p:cNvGrpSpPr/>
          <p:nvPr/>
        </p:nvGrpSpPr>
        <p:grpSpPr>
          <a:xfrm>
            <a:off x="7982585" y="2941955"/>
            <a:ext cx="1060450" cy="391160"/>
            <a:chOff x="12426" y="7054"/>
            <a:chExt cx="1670" cy="616"/>
          </a:xfrm>
        </p:grpSpPr>
        <p:sp>
          <p:nvSpPr>
            <p:cNvPr id="163" name="Rounded Rectangle 162"/>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64" name="Rectangle 163"/>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65" name="Group 164"/>
          <p:cNvGrpSpPr/>
          <p:nvPr/>
        </p:nvGrpSpPr>
        <p:grpSpPr>
          <a:xfrm>
            <a:off x="7774305" y="2486025"/>
            <a:ext cx="1060450" cy="391160"/>
            <a:chOff x="12426" y="7054"/>
            <a:chExt cx="1670" cy="616"/>
          </a:xfrm>
        </p:grpSpPr>
        <p:sp>
          <p:nvSpPr>
            <p:cNvPr id="166" name="Rounded Rectangle 165"/>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67" name="Rectangle 166"/>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68" name="Group 167"/>
          <p:cNvGrpSpPr/>
          <p:nvPr/>
        </p:nvGrpSpPr>
        <p:grpSpPr>
          <a:xfrm>
            <a:off x="7014845" y="1873885"/>
            <a:ext cx="1060450" cy="391160"/>
            <a:chOff x="12426" y="7054"/>
            <a:chExt cx="1670" cy="616"/>
          </a:xfrm>
        </p:grpSpPr>
        <p:sp>
          <p:nvSpPr>
            <p:cNvPr id="169" name="Rounded Rectangle 168"/>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70" name="Rectangle 169"/>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71" name="Group 170"/>
          <p:cNvGrpSpPr/>
          <p:nvPr/>
        </p:nvGrpSpPr>
        <p:grpSpPr>
          <a:xfrm>
            <a:off x="7909560" y="1994535"/>
            <a:ext cx="1060450" cy="391160"/>
            <a:chOff x="12426" y="7054"/>
            <a:chExt cx="1670" cy="616"/>
          </a:xfrm>
        </p:grpSpPr>
        <p:sp>
          <p:nvSpPr>
            <p:cNvPr id="172" name="Rounded Rectangle 171"/>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73" name="Rectangle 172"/>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74" name="Group 173"/>
          <p:cNvGrpSpPr/>
          <p:nvPr/>
        </p:nvGrpSpPr>
        <p:grpSpPr>
          <a:xfrm>
            <a:off x="8018145" y="1351280"/>
            <a:ext cx="1060450" cy="391160"/>
            <a:chOff x="12426" y="7054"/>
            <a:chExt cx="1670" cy="616"/>
          </a:xfrm>
        </p:grpSpPr>
        <p:sp>
          <p:nvSpPr>
            <p:cNvPr id="175" name="Rounded Rectangle 174"/>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76" name="Rectangle 175"/>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78" name="Group 177"/>
          <p:cNvGrpSpPr/>
          <p:nvPr/>
        </p:nvGrpSpPr>
        <p:grpSpPr>
          <a:xfrm>
            <a:off x="8307705" y="785495"/>
            <a:ext cx="1060450" cy="391160"/>
            <a:chOff x="12426" y="7054"/>
            <a:chExt cx="1670" cy="616"/>
          </a:xfrm>
        </p:grpSpPr>
        <p:sp>
          <p:nvSpPr>
            <p:cNvPr id="179" name="Rounded Rectangle 178"/>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80" name="Rectangle 179"/>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82" name="Group 181"/>
          <p:cNvGrpSpPr/>
          <p:nvPr/>
        </p:nvGrpSpPr>
        <p:grpSpPr>
          <a:xfrm>
            <a:off x="7218045" y="1022985"/>
            <a:ext cx="1060450" cy="391160"/>
            <a:chOff x="12426" y="7054"/>
            <a:chExt cx="1670" cy="616"/>
          </a:xfrm>
        </p:grpSpPr>
        <p:sp>
          <p:nvSpPr>
            <p:cNvPr id="183" name="Rounded Rectangle 182"/>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84" name="Rectangle 183"/>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85" name="Group 184"/>
          <p:cNvGrpSpPr/>
          <p:nvPr/>
        </p:nvGrpSpPr>
        <p:grpSpPr>
          <a:xfrm>
            <a:off x="7065645" y="457200"/>
            <a:ext cx="1060450" cy="391160"/>
            <a:chOff x="12426" y="7054"/>
            <a:chExt cx="1670" cy="616"/>
          </a:xfrm>
        </p:grpSpPr>
        <p:sp>
          <p:nvSpPr>
            <p:cNvPr id="186" name="Rounded Rectangle 185"/>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87" name="Rectangle 186"/>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88" name="Group 187"/>
          <p:cNvGrpSpPr/>
          <p:nvPr/>
        </p:nvGrpSpPr>
        <p:grpSpPr>
          <a:xfrm>
            <a:off x="6005195" y="631825"/>
            <a:ext cx="1060450" cy="391160"/>
            <a:chOff x="12426" y="7054"/>
            <a:chExt cx="1670" cy="616"/>
          </a:xfrm>
        </p:grpSpPr>
        <p:sp>
          <p:nvSpPr>
            <p:cNvPr id="189" name="Rounded Rectangle 188"/>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90" name="Rectangle 189"/>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92" name="Group 191"/>
          <p:cNvGrpSpPr/>
          <p:nvPr/>
        </p:nvGrpSpPr>
        <p:grpSpPr>
          <a:xfrm>
            <a:off x="5677535" y="128905"/>
            <a:ext cx="1060450" cy="391160"/>
            <a:chOff x="12426" y="7054"/>
            <a:chExt cx="1670" cy="616"/>
          </a:xfrm>
        </p:grpSpPr>
        <p:sp>
          <p:nvSpPr>
            <p:cNvPr id="193" name="Rounded Rectangle 192"/>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94" name="Rectangle 193"/>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95" name="Group 194"/>
          <p:cNvGrpSpPr/>
          <p:nvPr/>
        </p:nvGrpSpPr>
        <p:grpSpPr>
          <a:xfrm>
            <a:off x="5307965" y="4507230"/>
            <a:ext cx="1060450" cy="391160"/>
            <a:chOff x="12426" y="7054"/>
            <a:chExt cx="1670" cy="616"/>
          </a:xfrm>
        </p:grpSpPr>
        <p:sp>
          <p:nvSpPr>
            <p:cNvPr id="196" name="Rounded Rectangle 195"/>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97" name="Rectangle 196"/>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199" name="Group 198"/>
          <p:cNvGrpSpPr/>
          <p:nvPr/>
        </p:nvGrpSpPr>
        <p:grpSpPr>
          <a:xfrm>
            <a:off x="4436110" y="2814955"/>
            <a:ext cx="1060450" cy="391160"/>
            <a:chOff x="12426" y="7054"/>
            <a:chExt cx="1670" cy="616"/>
          </a:xfrm>
        </p:grpSpPr>
        <p:sp>
          <p:nvSpPr>
            <p:cNvPr id="200" name="Rounded Rectangle 199"/>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01" name="Rectangle 200"/>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02" name="Group 201"/>
          <p:cNvGrpSpPr/>
          <p:nvPr/>
        </p:nvGrpSpPr>
        <p:grpSpPr>
          <a:xfrm>
            <a:off x="5182870" y="2376170"/>
            <a:ext cx="1060450" cy="391160"/>
            <a:chOff x="12426" y="7054"/>
            <a:chExt cx="1670" cy="616"/>
          </a:xfrm>
        </p:grpSpPr>
        <p:sp>
          <p:nvSpPr>
            <p:cNvPr id="203" name="Rounded Rectangle 202"/>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04" name="Rectangle 203"/>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05" name="Group 204"/>
          <p:cNvGrpSpPr/>
          <p:nvPr/>
        </p:nvGrpSpPr>
        <p:grpSpPr>
          <a:xfrm>
            <a:off x="4050030" y="2094865"/>
            <a:ext cx="1060450" cy="391160"/>
            <a:chOff x="12426" y="7054"/>
            <a:chExt cx="1670" cy="616"/>
          </a:xfrm>
        </p:grpSpPr>
        <p:sp>
          <p:nvSpPr>
            <p:cNvPr id="206" name="Rounded Rectangle 205"/>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07" name="Rectangle 206"/>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08" name="Group 207"/>
          <p:cNvGrpSpPr/>
          <p:nvPr/>
        </p:nvGrpSpPr>
        <p:grpSpPr>
          <a:xfrm>
            <a:off x="4122420" y="1351915"/>
            <a:ext cx="1060450" cy="391160"/>
            <a:chOff x="12426" y="7054"/>
            <a:chExt cx="1670" cy="616"/>
          </a:xfrm>
        </p:grpSpPr>
        <p:sp>
          <p:nvSpPr>
            <p:cNvPr id="209" name="Rounded Rectangle 208"/>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10" name="Rectangle 209"/>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11" name="Group 210"/>
          <p:cNvGrpSpPr/>
          <p:nvPr/>
        </p:nvGrpSpPr>
        <p:grpSpPr>
          <a:xfrm>
            <a:off x="3002280" y="2613025"/>
            <a:ext cx="1060450" cy="391160"/>
            <a:chOff x="12426" y="7054"/>
            <a:chExt cx="1670" cy="616"/>
          </a:xfrm>
        </p:grpSpPr>
        <p:sp>
          <p:nvSpPr>
            <p:cNvPr id="212" name="Rounded Rectangle 211"/>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13" name="Rectangle 212"/>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14" name="Group 213"/>
          <p:cNvGrpSpPr/>
          <p:nvPr/>
        </p:nvGrpSpPr>
        <p:grpSpPr>
          <a:xfrm>
            <a:off x="3038475" y="3528695"/>
            <a:ext cx="1060450" cy="391160"/>
            <a:chOff x="12426" y="7054"/>
            <a:chExt cx="1670" cy="616"/>
          </a:xfrm>
        </p:grpSpPr>
        <p:sp>
          <p:nvSpPr>
            <p:cNvPr id="215" name="Rounded Rectangle 214"/>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16" name="Rectangle 215"/>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17" name="Group 216"/>
          <p:cNvGrpSpPr/>
          <p:nvPr/>
        </p:nvGrpSpPr>
        <p:grpSpPr>
          <a:xfrm>
            <a:off x="2505075" y="4265930"/>
            <a:ext cx="1060450" cy="391160"/>
            <a:chOff x="12426" y="7054"/>
            <a:chExt cx="1670" cy="616"/>
          </a:xfrm>
        </p:grpSpPr>
        <p:sp>
          <p:nvSpPr>
            <p:cNvPr id="218" name="Rounded Rectangle 217"/>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19" name="Rectangle 218"/>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20" name="Group 219"/>
          <p:cNvGrpSpPr/>
          <p:nvPr/>
        </p:nvGrpSpPr>
        <p:grpSpPr>
          <a:xfrm>
            <a:off x="2657475" y="3931920"/>
            <a:ext cx="1060450" cy="391160"/>
            <a:chOff x="12426" y="7054"/>
            <a:chExt cx="1670" cy="616"/>
          </a:xfrm>
        </p:grpSpPr>
        <p:sp>
          <p:nvSpPr>
            <p:cNvPr id="221" name="Rounded Rectangle 220"/>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22" name="Rectangle 221"/>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23" name="Group 222"/>
          <p:cNvGrpSpPr/>
          <p:nvPr/>
        </p:nvGrpSpPr>
        <p:grpSpPr>
          <a:xfrm>
            <a:off x="2863850" y="4675505"/>
            <a:ext cx="1060450" cy="391160"/>
            <a:chOff x="12426" y="7054"/>
            <a:chExt cx="1670" cy="616"/>
          </a:xfrm>
        </p:grpSpPr>
        <p:sp>
          <p:nvSpPr>
            <p:cNvPr id="224" name="Rounded Rectangle 223"/>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25" name="Rectangle 224"/>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26" name="Group 225"/>
          <p:cNvGrpSpPr/>
          <p:nvPr/>
        </p:nvGrpSpPr>
        <p:grpSpPr>
          <a:xfrm>
            <a:off x="1647825" y="4738370"/>
            <a:ext cx="1060450" cy="391160"/>
            <a:chOff x="12426" y="7054"/>
            <a:chExt cx="1670" cy="616"/>
          </a:xfrm>
        </p:grpSpPr>
        <p:sp>
          <p:nvSpPr>
            <p:cNvPr id="227" name="Rounded Rectangle 226"/>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28" name="Rectangle 227"/>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29" name="Group 228"/>
          <p:cNvGrpSpPr/>
          <p:nvPr/>
        </p:nvGrpSpPr>
        <p:grpSpPr>
          <a:xfrm>
            <a:off x="1444625" y="4248150"/>
            <a:ext cx="1060450" cy="391160"/>
            <a:chOff x="12426" y="7054"/>
            <a:chExt cx="1670" cy="616"/>
          </a:xfrm>
        </p:grpSpPr>
        <p:sp>
          <p:nvSpPr>
            <p:cNvPr id="230" name="Rounded Rectangle 229"/>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31" name="Rectangle 230"/>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32" name="Group 231"/>
          <p:cNvGrpSpPr/>
          <p:nvPr/>
        </p:nvGrpSpPr>
        <p:grpSpPr>
          <a:xfrm>
            <a:off x="2863850" y="3155315"/>
            <a:ext cx="1060450" cy="391160"/>
            <a:chOff x="12426" y="7054"/>
            <a:chExt cx="1670" cy="616"/>
          </a:xfrm>
        </p:grpSpPr>
        <p:sp>
          <p:nvSpPr>
            <p:cNvPr id="233" name="Rounded Rectangle 232"/>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34" name="Rectangle 233"/>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35" name="Group 234"/>
          <p:cNvGrpSpPr/>
          <p:nvPr/>
        </p:nvGrpSpPr>
        <p:grpSpPr>
          <a:xfrm>
            <a:off x="467360" y="4600575"/>
            <a:ext cx="1060450" cy="391160"/>
            <a:chOff x="12426" y="7054"/>
            <a:chExt cx="1670" cy="616"/>
          </a:xfrm>
        </p:grpSpPr>
        <p:sp>
          <p:nvSpPr>
            <p:cNvPr id="236" name="Rounded Rectangle 235"/>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37" name="Rectangle 236"/>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38" name="Group 237"/>
          <p:cNvGrpSpPr/>
          <p:nvPr/>
        </p:nvGrpSpPr>
        <p:grpSpPr>
          <a:xfrm>
            <a:off x="638175" y="4191000"/>
            <a:ext cx="1060450" cy="391160"/>
            <a:chOff x="12426" y="7054"/>
            <a:chExt cx="1670" cy="616"/>
          </a:xfrm>
        </p:grpSpPr>
        <p:sp>
          <p:nvSpPr>
            <p:cNvPr id="239" name="Rounded Rectangle 238"/>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40" name="Rectangle 239"/>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41" name="Group 240"/>
          <p:cNvGrpSpPr/>
          <p:nvPr/>
        </p:nvGrpSpPr>
        <p:grpSpPr>
          <a:xfrm>
            <a:off x="-32385" y="3994785"/>
            <a:ext cx="1060450" cy="391160"/>
            <a:chOff x="12426" y="7054"/>
            <a:chExt cx="1670" cy="616"/>
          </a:xfrm>
        </p:grpSpPr>
        <p:sp>
          <p:nvSpPr>
            <p:cNvPr id="242" name="Rounded Rectangle 241"/>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43" name="Rectangle 242"/>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44" name="Group 243"/>
          <p:cNvGrpSpPr/>
          <p:nvPr/>
        </p:nvGrpSpPr>
        <p:grpSpPr>
          <a:xfrm>
            <a:off x="964565" y="2723515"/>
            <a:ext cx="1060450" cy="391160"/>
            <a:chOff x="12426" y="7054"/>
            <a:chExt cx="1670" cy="616"/>
          </a:xfrm>
        </p:grpSpPr>
        <p:sp>
          <p:nvSpPr>
            <p:cNvPr id="245" name="Rounded Rectangle 244"/>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46" name="Rectangle 245"/>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47" name="Group 246"/>
          <p:cNvGrpSpPr/>
          <p:nvPr/>
        </p:nvGrpSpPr>
        <p:grpSpPr>
          <a:xfrm>
            <a:off x="2860040" y="1798320"/>
            <a:ext cx="1060450" cy="391160"/>
            <a:chOff x="12426" y="7054"/>
            <a:chExt cx="1670" cy="616"/>
          </a:xfrm>
        </p:grpSpPr>
        <p:sp>
          <p:nvSpPr>
            <p:cNvPr id="248" name="Rounded Rectangle 247"/>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49" name="Rectangle 248"/>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50" name="Group 249"/>
          <p:cNvGrpSpPr/>
          <p:nvPr/>
        </p:nvGrpSpPr>
        <p:grpSpPr>
          <a:xfrm>
            <a:off x="1911350" y="2270760"/>
            <a:ext cx="1060450" cy="391160"/>
            <a:chOff x="12426" y="7054"/>
            <a:chExt cx="1670" cy="616"/>
          </a:xfrm>
        </p:grpSpPr>
        <p:sp>
          <p:nvSpPr>
            <p:cNvPr id="251" name="Rounded Rectangle 250"/>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52" name="Rectangle 251"/>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53" name="Group 252"/>
          <p:cNvGrpSpPr/>
          <p:nvPr/>
        </p:nvGrpSpPr>
        <p:grpSpPr>
          <a:xfrm>
            <a:off x="1648460" y="1861185"/>
            <a:ext cx="1060450" cy="391160"/>
            <a:chOff x="12426" y="7054"/>
            <a:chExt cx="1670" cy="616"/>
          </a:xfrm>
        </p:grpSpPr>
        <p:sp>
          <p:nvSpPr>
            <p:cNvPr id="254" name="Rounded Rectangle 253"/>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55" name="Rectangle 254"/>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56" name="Group 255"/>
          <p:cNvGrpSpPr/>
          <p:nvPr/>
        </p:nvGrpSpPr>
        <p:grpSpPr>
          <a:xfrm>
            <a:off x="2152650" y="710565"/>
            <a:ext cx="1060450" cy="391160"/>
            <a:chOff x="12426" y="7054"/>
            <a:chExt cx="1670" cy="616"/>
          </a:xfrm>
        </p:grpSpPr>
        <p:sp>
          <p:nvSpPr>
            <p:cNvPr id="257" name="Rounded Rectangle 256"/>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58" name="Rectangle 257"/>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59" name="Group 258"/>
          <p:cNvGrpSpPr/>
          <p:nvPr/>
        </p:nvGrpSpPr>
        <p:grpSpPr>
          <a:xfrm>
            <a:off x="3432810" y="303530"/>
            <a:ext cx="1060450" cy="391160"/>
            <a:chOff x="12426" y="7054"/>
            <a:chExt cx="1670" cy="616"/>
          </a:xfrm>
        </p:grpSpPr>
        <p:sp>
          <p:nvSpPr>
            <p:cNvPr id="260" name="Rounded Rectangle 259"/>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61" name="Rectangle 260"/>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62" name="Group 261"/>
          <p:cNvGrpSpPr/>
          <p:nvPr/>
        </p:nvGrpSpPr>
        <p:grpSpPr>
          <a:xfrm>
            <a:off x="4692650" y="457835"/>
            <a:ext cx="1060450" cy="391160"/>
            <a:chOff x="12426" y="7054"/>
            <a:chExt cx="1670" cy="616"/>
          </a:xfrm>
        </p:grpSpPr>
        <p:sp>
          <p:nvSpPr>
            <p:cNvPr id="263" name="Rounded Rectangle 262"/>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64" name="Rectangle 263"/>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65" name="Group 264"/>
          <p:cNvGrpSpPr/>
          <p:nvPr/>
        </p:nvGrpSpPr>
        <p:grpSpPr>
          <a:xfrm>
            <a:off x="4984750" y="1723390"/>
            <a:ext cx="1060450" cy="391160"/>
            <a:chOff x="12426" y="7054"/>
            <a:chExt cx="1670" cy="616"/>
          </a:xfrm>
        </p:grpSpPr>
        <p:sp>
          <p:nvSpPr>
            <p:cNvPr id="266" name="Rounded Rectangle 265"/>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67" name="Rectangle 266"/>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68" name="Group 267"/>
          <p:cNvGrpSpPr/>
          <p:nvPr/>
        </p:nvGrpSpPr>
        <p:grpSpPr>
          <a:xfrm>
            <a:off x="6055995" y="1596390"/>
            <a:ext cx="1060450" cy="391160"/>
            <a:chOff x="12426" y="7054"/>
            <a:chExt cx="1670" cy="616"/>
          </a:xfrm>
        </p:grpSpPr>
        <p:sp>
          <p:nvSpPr>
            <p:cNvPr id="269" name="Rounded Rectangle 268"/>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70" name="Rectangle 269"/>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72" name="Group 271"/>
          <p:cNvGrpSpPr/>
          <p:nvPr/>
        </p:nvGrpSpPr>
        <p:grpSpPr>
          <a:xfrm>
            <a:off x="1392555" y="491490"/>
            <a:ext cx="1060450" cy="391160"/>
            <a:chOff x="12426" y="7054"/>
            <a:chExt cx="1670" cy="616"/>
          </a:xfrm>
        </p:grpSpPr>
        <p:sp>
          <p:nvSpPr>
            <p:cNvPr id="273" name="Rounded Rectangle 272"/>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74" name="Rectangle 273"/>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75" name="Group 274"/>
          <p:cNvGrpSpPr/>
          <p:nvPr/>
        </p:nvGrpSpPr>
        <p:grpSpPr>
          <a:xfrm>
            <a:off x="1219200" y="1016635"/>
            <a:ext cx="1060450" cy="391160"/>
            <a:chOff x="12426" y="7054"/>
            <a:chExt cx="1670" cy="616"/>
          </a:xfrm>
        </p:grpSpPr>
        <p:sp>
          <p:nvSpPr>
            <p:cNvPr id="276" name="Rounded Rectangle 275"/>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77" name="Rectangle 276"/>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78" name="Group 277"/>
          <p:cNvGrpSpPr/>
          <p:nvPr/>
        </p:nvGrpSpPr>
        <p:grpSpPr>
          <a:xfrm>
            <a:off x="784225" y="1470025"/>
            <a:ext cx="1060450" cy="391160"/>
            <a:chOff x="12426" y="7054"/>
            <a:chExt cx="1670" cy="616"/>
          </a:xfrm>
        </p:grpSpPr>
        <p:sp>
          <p:nvSpPr>
            <p:cNvPr id="279" name="Rounded Rectangle 278"/>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80" name="Rectangle 279"/>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81" name="Group 280"/>
          <p:cNvGrpSpPr/>
          <p:nvPr/>
        </p:nvGrpSpPr>
        <p:grpSpPr>
          <a:xfrm>
            <a:off x="382905" y="688340"/>
            <a:ext cx="1060450" cy="391160"/>
            <a:chOff x="12426" y="7054"/>
            <a:chExt cx="1670" cy="616"/>
          </a:xfrm>
        </p:grpSpPr>
        <p:sp>
          <p:nvSpPr>
            <p:cNvPr id="282" name="Rounded Rectangle 281"/>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83" name="Rectangle 282"/>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84" name="Group 283"/>
          <p:cNvGrpSpPr/>
          <p:nvPr/>
        </p:nvGrpSpPr>
        <p:grpSpPr>
          <a:xfrm>
            <a:off x="18415" y="1205230"/>
            <a:ext cx="1060450" cy="391160"/>
            <a:chOff x="12426" y="7054"/>
            <a:chExt cx="1670" cy="616"/>
          </a:xfrm>
        </p:grpSpPr>
        <p:sp>
          <p:nvSpPr>
            <p:cNvPr id="285" name="Rounded Rectangle 284"/>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86" name="Rectangle 285"/>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87" name="Group 286"/>
          <p:cNvGrpSpPr/>
          <p:nvPr/>
        </p:nvGrpSpPr>
        <p:grpSpPr>
          <a:xfrm>
            <a:off x="154940" y="1919605"/>
            <a:ext cx="1060450" cy="391160"/>
            <a:chOff x="12426" y="7054"/>
            <a:chExt cx="1670" cy="616"/>
          </a:xfrm>
        </p:grpSpPr>
        <p:sp>
          <p:nvSpPr>
            <p:cNvPr id="288" name="Rounded Rectangle 287"/>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89" name="Rectangle 288"/>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sp>
        <p:nvSpPr>
          <p:cNvPr id="290" name="Rectangle 289"/>
          <p:cNvSpPr/>
          <p:nvPr/>
        </p:nvSpPr>
        <p:spPr>
          <a:xfrm>
            <a:off x="467360" y="3856990"/>
            <a:ext cx="952500" cy="100965"/>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en-US" sz="1000" dirty="0">
              <a:latin typeface="+mj-lt"/>
            </a:endParaRPr>
          </a:p>
        </p:txBody>
      </p:sp>
      <p:grpSp>
        <p:nvGrpSpPr>
          <p:cNvPr id="291" name="Group 290"/>
          <p:cNvGrpSpPr/>
          <p:nvPr/>
        </p:nvGrpSpPr>
        <p:grpSpPr>
          <a:xfrm>
            <a:off x="1528445" y="3200400"/>
            <a:ext cx="1060450" cy="391160"/>
            <a:chOff x="12426" y="7054"/>
            <a:chExt cx="1670" cy="616"/>
          </a:xfrm>
        </p:grpSpPr>
        <p:sp>
          <p:nvSpPr>
            <p:cNvPr id="292" name="Rounded Rectangle 291"/>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93" name="Rectangle 292"/>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94" name="Group 293"/>
          <p:cNvGrpSpPr/>
          <p:nvPr/>
        </p:nvGrpSpPr>
        <p:grpSpPr>
          <a:xfrm>
            <a:off x="1887220" y="3609975"/>
            <a:ext cx="1060450" cy="391160"/>
            <a:chOff x="12426" y="7054"/>
            <a:chExt cx="1670" cy="616"/>
          </a:xfrm>
        </p:grpSpPr>
        <p:sp>
          <p:nvSpPr>
            <p:cNvPr id="295" name="Rounded Rectangle 294"/>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96" name="Rectangle 295"/>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297" name="Group 296"/>
          <p:cNvGrpSpPr/>
          <p:nvPr/>
        </p:nvGrpSpPr>
        <p:grpSpPr>
          <a:xfrm>
            <a:off x="671195" y="3672840"/>
            <a:ext cx="1060450" cy="391160"/>
            <a:chOff x="12426" y="7054"/>
            <a:chExt cx="1670" cy="616"/>
          </a:xfrm>
        </p:grpSpPr>
        <p:sp>
          <p:nvSpPr>
            <p:cNvPr id="298" name="Rounded Rectangle 297"/>
            <p:cNvSpPr/>
            <p:nvPr/>
          </p:nvSpPr>
          <p:spPr>
            <a:xfrm>
              <a:off x="12426" y="7054"/>
              <a:ext cx="1671" cy="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299" name="Rectangle 298"/>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grpSp>
        <p:nvGrpSpPr>
          <p:cNvPr id="300" name="Group 299"/>
          <p:cNvGrpSpPr/>
          <p:nvPr/>
        </p:nvGrpSpPr>
        <p:grpSpPr>
          <a:xfrm>
            <a:off x="3606098" y="3234821"/>
            <a:ext cx="2714545" cy="884715"/>
            <a:chOff x="12459" y="7101"/>
            <a:chExt cx="1605" cy="523"/>
          </a:xfrm>
        </p:grpSpPr>
        <p:sp>
          <p:nvSpPr>
            <p:cNvPr id="301" name="Rounded Rectangle 300"/>
            <p:cNvSpPr/>
            <p:nvPr/>
          </p:nvSpPr>
          <p:spPr>
            <a:xfrm>
              <a:off x="12459" y="7101"/>
              <a:ext cx="1605" cy="523"/>
            </a:xfrm>
            <a:prstGeom prst="roundRect">
              <a:avLst>
                <a:gd name="adj" fmla="val 11491"/>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302" name="Rectangle 301"/>
            <p:cNvSpPr/>
            <p:nvPr/>
          </p:nvSpPr>
          <p:spPr>
            <a:xfrm>
              <a:off x="12506" y="7153"/>
              <a:ext cx="1500" cy="3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sz="1000" dirty="0">
                  <a:latin typeface="+mj-lt"/>
                </a:rPr>
                <a:t>Mighty API</a:t>
              </a:r>
            </a:p>
          </p:txBody>
        </p:sp>
      </p:gr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500"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500" fill="hold">
                                          <p:stCondLst>
                                            <p:cond delay="0"/>
                                          </p:stCondLst>
                                        </p:cTn>
                                        <p:tgtEl>
                                          <p:spTgt spid="52"/>
                                        </p:tgtEl>
                                        <p:attrNameLst>
                                          <p:attrName>style.visibility</p:attrName>
                                        </p:attrNameLst>
                                      </p:cBhvr>
                                      <p:to>
                                        <p:strVal val="visible"/>
                                      </p:to>
                                    </p:set>
                                    <p:animEffect transition="in" filter="wipe(left)">
                                      <p:cBhvr>
                                        <p:cTn id="16" dur="500"/>
                                        <p:tgtEl>
                                          <p:spTgt spid="52"/>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500" fill="hold">
                                          <p:stCondLst>
                                            <p:cond delay="0"/>
                                          </p:stCondLst>
                                        </p:cTn>
                                        <p:tgtEl>
                                          <p:spTgt spid="42"/>
                                        </p:tgtEl>
                                        <p:attrNameLst>
                                          <p:attrName>style.visibility</p:attrName>
                                        </p:attrNameLst>
                                      </p:cBhvr>
                                      <p:to>
                                        <p:strVal val="visible"/>
                                      </p:to>
                                    </p:set>
                                    <p:animEffect transition="in" filter="wipe(left)">
                                      <p:cBhvr>
                                        <p:cTn id="26" dur="500"/>
                                        <p:tgtEl>
                                          <p:spTgt spid="42"/>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500" fill="hold">
                                          <p:stCondLst>
                                            <p:cond delay="0"/>
                                          </p:stCondLst>
                                        </p:cTn>
                                        <p:tgtEl>
                                          <p:spTgt spid="51"/>
                                        </p:tgtEl>
                                        <p:attrNameLst>
                                          <p:attrName>style.visibility</p:attrName>
                                        </p:attrNameLst>
                                      </p:cBhvr>
                                      <p:to>
                                        <p:strVal val="visible"/>
                                      </p:to>
                                    </p:set>
                                    <p:animEffect transition="in" filter="wipe(left)">
                                      <p:cBhvr>
                                        <p:cTn id="30" dur="500"/>
                                        <p:tgtEl>
                                          <p:spTgt spid="51"/>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5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left)">
                                      <p:cBhvr>
                                        <p:cTn id="46" dur="500"/>
                                        <p:tgtEl>
                                          <p:spTgt spid="59"/>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500"/>
                                        <p:tgtEl>
                                          <p:spTgt spid="6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wipe(left)">
                                      <p:cBhvr>
                                        <p:cTn id="58" dur="500"/>
                                        <p:tgtEl>
                                          <p:spTgt spid="6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90"/>
                                        </p:tgtEl>
                                        <p:attrNameLst>
                                          <p:attrName>style.visibility</p:attrName>
                                        </p:attrNameLst>
                                      </p:cBhvr>
                                      <p:to>
                                        <p:strVal val="visible"/>
                                      </p:to>
                                    </p:set>
                                    <p:animEffect transition="in" filter="wipe(left)">
                                      <p:cBhvr>
                                        <p:cTn id="61" dur="500"/>
                                        <p:tgtEl>
                                          <p:spTgt spid="290"/>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500" fill="hold">
                                          <p:stCondLst>
                                            <p:cond delay="0"/>
                                          </p:stCondLst>
                                        </p:cTn>
                                        <p:tgtEl>
                                          <p:spTgt spid="66"/>
                                        </p:tgtEl>
                                        <p:attrNameLst>
                                          <p:attrName>style.visibility</p:attrName>
                                        </p:attrNameLst>
                                      </p:cBhvr>
                                      <p:to>
                                        <p:strVal val="visible"/>
                                      </p:to>
                                    </p:set>
                                    <p:animEffect transition="in" filter="wipe(left)">
                                      <p:cBhvr>
                                        <p:cTn id="65" dur="500"/>
                                        <p:tgtEl>
                                          <p:spTgt spid="66"/>
                                        </p:tgtEl>
                                      </p:cBhvr>
                                    </p:animEffect>
                                  </p:childTnLst>
                                </p:cTn>
                              </p:par>
                              <p:par>
                                <p:cTn id="66" presetID="22" presetClass="entr" presetSubtype="8" fill="hold" nodeType="withEffect">
                                  <p:stCondLst>
                                    <p:cond delay="0"/>
                                  </p:stCondLst>
                                  <p:childTnLst>
                                    <p:set>
                                      <p:cBhvr>
                                        <p:cTn id="67" dur="500" fill="hold">
                                          <p:stCondLst>
                                            <p:cond delay="0"/>
                                          </p:stCondLst>
                                        </p:cTn>
                                        <p:tgtEl>
                                          <p:spTgt spid="67"/>
                                        </p:tgtEl>
                                        <p:attrNameLst>
                                          <p:attrName>style.visibility</p:attrName>
                                        </p:attrNameLst>
                                      </p:cBhvr>
                                      <p:to>
                                        <p:strVal val="visible"/>
                                      </p:to>
                                    </p:set>
                                    <p:animEffect transition="in" filter="wipe(left)">
                                      <p:cBhvr>
                                        <p:cTn id="68" dur="500"/>
                                        <p:tgtEl>
                                          <p:spTgt spid="67"/>
                                        </p:tgtEl>
                                      </p:cBhvr>
                                    </p:animEffect>
                                  </p:childTnLst>
                                </p:cTn>
                              </p:par>
                              <p:par>
                                <p:cTn id="69" presetID="22" presetClass="entr" presetSubtype="8" fill="hold" nodeType="withEffect">
                                  <p:stCondLst>
                                    <p:cond delay="0"/>
                                  </p:stCondLst>
                                  <p:childTnLst>
                                    <p:set>
                                      <p:cBhvr>
                                        <p:cTn id="70" dur="500" fill="hold">
                                          <p:stCondLst>
                                            <p:cond delay="0"/>
                                          </p:stCondLst>
                                        </p:cTn>
                                        <p:tgtEl>
                                          <p:spTgt spid="68"/>
                                        </p:tgtEl>
                                        <p:attrNameLst>
                                          <p:attrName>style.visibility</p:attrName>
                                        </p:attrNameLst>
                                      </p:cBhvr>
                                      <p:to>
                                        <p:strVal val="visible"/>
                                      </p:to>
                                    </p:set>
                                    <p:animEffect transition="in" filter="wipe(left)">
                                      <p:cBhvr>
                                        <p:cTn id="71" dur="500"/>
                                        <p:tgtEl>
                                          <p:spTgt spid="68"/>
                                        </p:tgtEl>
                                      </p:cBhvr>
                                    </p:animEffect>
                                  </p:childTnLst>
                                </p:cTn>
                              </p:par>
                              <p:par>
                                <p:cTn id="72" presetID="22" presetClass="entr" presetSubtype="8" fill="hold" nodeType="withEffect">
                                  <p:stCondLst>
                                    <p:cond delay="0"/>
                                  </p:stCondLst>
                                  <p:childTnLst>
                                    <p:set>
                                      <p:cBhvr>
                                        <p:cTn id="73" dur="500" fill="hold">
                                          <p:stCondLst>
                                            <p:cond delay="0"/>
                                          </p:stCondLst>
                                        </p:cTn>
                                        <p:tgtEl>
                                          <p:spTgt spid="69"/>
                                        </p:tgtEl>
                                        <p:attrNameLst>
                                          <p:attrName>style.visibility</p:attrName>
                                        </p:attrNameLst>
                                      </p:cBhvr>
                                      <p:to>
                                        <p:strVal val="visible"/>
                                      </p:to>
                                    </p:set>
                                    <p:animEffect transition="in" filter="wipe(left)">
                                      <p:cBhvr>
                                        <p:cTn id="74" dur="500"/>
                                        <p:tgtEl>
                                          <p:spTgt spid="69"/>
                                        </p:tgtEl>
                                      </p:cBhvr>
                                    </p:animEffect>
                                  </p:childTnLst>
                                </p:cTn>
                              </p:par>
                              <p:par>
                                <p:cTn id="75" presetID="22" presetClass="entr" presetSubtype="8" fill="hold" nodeType="withEffect">
                                  <p:stCondLst>
                                    <p:cond delay="0"/>
                                  </p:stCondLst>
                                  <p:childTnLst>
                                    <p:set>
                                      <p:cBhvr>
                                        <p:cTn id="76" dur="500" fill="hold">
                                          <p:stCondLst>
                                            <p:cond delay="0"/>
                                          </p:stCondLst>
                                        </p:cTn>
                                        <p:tgtEl>
                                          <p:spTgt spid="70"/>
                                        </p:tgtEl>
                                        <p:attrNameLst>
                                          <p:attrName>style.visibility</p:attrName>
                                        </p:attrNameLst>
                                      </p:cBhvr>
                                      <p:to>
                                        <p:strVal val="visible"/>
                                      </p:to>
                                    </p:set>
                                    <p:animEffect transition="in" filter="wipe(left)">
                                      <p:cBhvr>
                                        <p:cTn id="77" dur="500"/>
                                        <p:tgtEl>
                                          <p:spTgt spid="70"/>
                                        </p:tgtEl>
                                      </p:cBhvr>
                                    </p:animEffect>
                                  </p:childTnLst>
                                </p:cTn>
                              </p:par>
                              <p:par>
                                <p:cTn id="78" presetID="22" presetClass="entr" presetSubtype="8" fill="hold" nodeType="withEffect">
                                  <p:stCondLst>
                                    <p:cond delay="0"/>
                                  </p:stCondLst>
                                  <p:childTnLst>
                                    <p:set>
                                      <p:cBhvr>
                                        <p:cTn id="79" dur="500" fill="hold">
                                          <p:stCondLst>
                                            <p:cond delay="0"/>
                                          </p:stCondLst>
                                        </p:cTn>
                                        <p:tgtEl>
                                          <p:spTgt spid="71"/>
                                        </p:tgtEl>
                                        <p:attrNameLst>
                                          <p:attrName>style.visibility</p:attrName>
                                        </p:attrNameLst>
                                      </p:cBhvr>
                                      <p:to>
                                        <p:strVal val="visible"/>
                                      </p:to>
                                    </p:set>
                                    <p:animEffect transition="in" filter="wipe(left)">
                                      <p:cBhvr>
                                        <p:cTn id="80" dur="500"/>
                                        <p:tgtEl>
                                          <p:spTgt spid="71"/>
                                        </p:tgtEl>
                                      </p:cBhvr>
                                    </p:animEffect>
                                  </p:childTnLst>
                                </p:cTn>
                              </p:par>
                              <p:par>
                                <p:cTn id="81" presetID="22" presetClass="entr" presetSubtype="8" fill="hold" nodeType="withEffect">
                                  <p:stCondLst>
                                    <p:cond delay="0"/>
                                  </p:stCondLst>
                                  <p:childTnLst>
                                    <p:set>
                                      <p:cBhvr>
                                        <p:cTn id="82" dur="500" fill="hold">
                                          <p:stCondLst>
                                            <p:cond delay="0"/>
                                          </p:stCondLst>
                                        </p:cTn>
                                        <p:tgtEl>
                                          <p:spTgt spid="72"/>
                                        </p:tgtEl>
                                        <p:attrNameLst>
                                          <p:attrName>style.visibility</p:attrName>
                                        </p:attrNameLst>
                                      </p:cBhvr>
                                      <p:to>
                                        <p:strVal val="visible"/>
                                      </p:to>
                                    </p:set>
                                    <p:animEffect transition="in" filter="wipe(left)">
                                      <p:cBhvr>
                                        <p:cTn id="83" dur="500"/>
                                        <p:tgtEl>
                                          <p:spTgt spid="72"/>
                                        </p:tgtEl>
                                      </p:cBhvr>
                                    </p:animEffect>
                                  </p:childTnLst>
                                </p:cTn>
                              </p:par>
                              <p:par>
                                <p:cTn id="84" presetID="22" presetClass="entr" presetSubtype="8" fill="hold" nodeType="withEffect">
                                  <p:stCondLst>
                                    <p:cond delay="0"/>
                                  </p:stCondLst>
                                  <p:childTnLst>
                                    <p:set>
                                      <p:cBhvr>
                                        <p:cTn id="85" dur="500" fill="hold">
                                          <p:stCondLst>
                                            <p:cond delay="0"/>
                                          </p:stCondLst>
                                        </p:cTn>
                                        <p:tgtEl>
                                          <p:spTgt spid="73"/>
                                        </p:tgtEl>
                                        <p:attrNameLst>
                                          <p:attrName>style.visibility</p:attrName>
                                        </p:attrNameLst>
                                      </p:cBhvr>
                                      <p:to>
                                        <p:strVal val="visible"/>
                                      </p:to>
                                    </p:set>
                                    <p:animEffect transition="in" filter="wipe(left)">
                                      <p:cBhvr>
                                        <p:cTn id="86" dur="500"/>
                                        <p:tgtEl>
                                          <p:spTgt spid="73"/>
                                        </p:tgtEl>
                                      </p:cBhvr>
                                    </p:animEffect>
                                  </p:childTnLst>
                                </p:cTn>
                              </p:par>
                            </p:childTnLst>
                          </p:cTn>
                        </p:par>
                        <p:par>
                          <p:cTn id="87" fill="hold">
                            <p:stCondLst>
                              <p:cond delay="1000"/>
                            </p:stCondLst>
                            <p:childTnLst>
                              <p:par>
                                <p:cTn id="88" presetID="22" presetClass="entr" presetSubtype="8" fill="hold" grpId="0" nodeType="after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wipe(left)">
                                      <p:cBhvr>
                                        <p:cTn id="90" dur="500"/>
                                        <p:tgtEl>
                                          <p:spTgt spid="56"/>
                                        </p:tgtEl>
                                      </p:cBhvr>
                                    </p:animEffect>
                                  </p:childTnLst>
                                </p:cTn>
                              </p:par>
                            </p:childTnLst>
                          </p:cTn>
                        </p:par>
                        <p:par>
                          <p:cTn id="91" fill="hold">
                            <p:stCondLst>
                              <p:cond delay="1500"/>
                            </p:stCondLst>
                            <p:childTnLst>
                              <p:par>
                                <p:cTn id="92" presetID="22" presetClass="entr" presetSubtype="4" fill="hold" nodeType="after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wipe(down)">
                                      <p:cBhvr>
                                        <p:cTn id="94" dur="500"/>
                                        <p:tgtEl>
                                          <p:spTgt spid="75"/>
                                        </p:tgtEl>
                                      </p:cBhvr>
                                    </p:animEffect>
                                  </p:childTnLst>
                                </p:cTn>
                              </p:par>
                            </p:childTnLst>
                          </p:cTn>
                        </p:par>
                        <p:par>
                          <p:cTn id="95" fill="hold">
                            <p:stCondLst>
                              <p:cond delay="2000"/>
                            </p:stCondLst>
                            <p:childTnLst>
                              <p:par>
                                <p:cTn id="96" presetID="22" presetClass="entr" presetSubtype="8" fill="hold" grpId="0" nodeType="after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wipe(left)">
                                      <p:cBhvr>
                                        <p:cTn id="98" dur="500"/>
                                        <p:tgtEl>
                                          <p:spTgt spid="7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79"/>
                                        </p:tgtEl>
                                        <p:attrNameLst>
                                          <p:attrName>style.visibility</p:attrName>
                                        </p:attrNameLst>
                                      </p:cBhvr>
                                      <p:to>
                                        <p:strVal val="visible"/>
                                      </p:to>
                                    </p:set>
                                    <p:animEffect transition="in" filter="wipe(left)">
                                      <p:cBhvr>
                                        <p:cTn id="103" dur="500"/>
                                        <p:tgtEl>
                                          <p:spTgt spid="79"/>
                                        </p:tgtEl>
                                      </p:cBhvr>
                                    </p:animEffect>
                                  </p:childTnLst>
                                </p:cTn>
                              </p:par>
                              <p:par>
                                <p:cTn id="104" presetID="22" presetClass="entr" presetSubtype="8" fill="hold"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wipe(left)">
                                      <p:cBhvr>
                                        <p:cTn id="106" dur="500"/>
                                        <p:tgtEl>
                                          <p:spTgt spid="78"/>
                                        </p:tgtEl>
                                      </p:cBhvr>
                                    </p:animEffect>
                                  </p:childTnLst>
                                </p:cTn>
                              </p:par>
                            </p:childTnLst>
                          </p:cTn>
                        </p:par>
                        <p:par>
                          <p:cTn id="107" fill="hold">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wipe(left)">
                                      <p:cBhvr>
                                        <p:cTn id="110" dur="500"/>
                                        <p:tgtEl>
                                          <p:spTgt spid="76"/>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ipe(left)">
                                      <p:cBhvr>
                                        <p:cTn id="113" dur="500"/>
                                        <p:tgtEl>
                                          <p:spTgt spid="77"/>
                                        </p:tgtEl>
                                      </p:cBhvr>
                                    </p:animEffect>
                                  </p:childTnLst>
                                </p:cTn>
                              </p:par>
                            </p:childTnLst>
                          </p:cTn>
                        </p:par>
                      </p:childTnLst>
                    </p:cTn>
                  </p:par>
                  <p:par>
                    <p:cTn id="114" fill="hold">
                      <p:stCondLst>
                        <p:cond delay="indefinite"/>
                      </p:stCondLst>
                      <p:childTnLst>
                        <p:par>
                          <p:cTn id="115" fill="hold">
                            <p:stCondLst>
                              <p:cond delay="0"/>
                            </p:stCondLst>
                            <p:childTnLst>
                              <p:par>
                                <p:cTn id="116" presetID="21" presetClass="entr" presetSubtype="1" fill="hold" grpId="0" nodeType="clickEffect">
                                  <p:stCondLst>
                                    <p:cond delay="0"/>
                                  </p:stCondLst>
                                  <p:childTnLst>
                                    <p:set>
                                      <p:cBhvr>
                                        <p:cTn id="117" dur="1000" fill="hold">
                                          <p:stCondLst>
                                            <p:cond delay="0"/>
                                          </p:stCondLst>
                                        </p:cTn>
                                        <p:tgtEl>
                                          <p:spTgt spid="82"/>
                                        </p:tgtEl>
                                        <p:attrNameLst>
                                          <p:attrName>style.visibility</p:attrName>
                                        </p:attrNameLst>
                                      </p:cBhvr>
                                      <p:to>
                                        <p:strVal val="visible"/>
                                      </p:to>
                                    </p:set>
                                    <p:animEffect transition="in" filter="wheel(1)">
                                      <p:cBhvr>
                                        <p:cTn id="118" dur="1000"/>
                                        <p:tgtEl>
                                          <p:spTgt spid="82"/>
                                        </p:tgtEl>
                                      </p:cBhvr>
                                    </p:animEffect>
                                  </p:childTnLst>
                                </p:cTn>
                              </p:par>
                            </p:childTnLst>
                          </p:cTn>
                        </p:par>
                      </p:childTnLst>
                    </p:cTn>
                  </p:par>
                  <p:par>
                    <p:cTn id="119" fill="hold">
                      <p:stCondLst>
                        <p:cond delay="indefinite"/>
                      </p:stCondLst>
                      <p:childTnLst>
                        <p:par>
                          <p:cTn id="120" fill="hold">
                            <p:stCondLst>
                              <p:cond delay="0"/>
                            </p:stCondLst>
                            <p:childTnLst>
                              <p:par>
                                <p:cTn id="121" presetID="21" presetClass="entr" presetSubtype="1" fill="hold" grpId="0" nodeType="clickEffect">
                                  <p:stCondLst>
                                    <p:cond delay="0"/>
                                  </p:stCondLst>
                                  <p:childTnLst>
                                    <p:set>
                                      <p:cBhvr>
                                        <p:cTn id="122" dur="1000" fill="hold">
                                          <p:stCondLst>
                                            <p:cond delay="0"/>
                                          </p:stCondLst>
                                        </p:cTn>
                                        <p:tgtEl>
                                          <p:spTgt spid="83"/>
                                        </p:tgtEl>
                                        <p:attrNameLst>
                                          <p:attrName>style.visibility</p:attrName>
                                        </p:attrNameLst>
                                      </p:cBhvr>
                                      <p:to>
                                        <p:strVal val="visible"/>
                                      </p:to>
                                    </p:set>
                                    <p:animEffect transition="in" filter="wheel(1)">
                                      <p:cBhvr>
                                        <p:cTn id="123" dur="1000"/>
                                        <p:tgtEl>
                                          <p:spTgt spid="83"/>
                                        </p:tgtEl>
                                      </p:cBhvr>
                                    </p:animEffect>
                                  </p:childTnLst>
                                </p:cTn>
                              </p:par>
                            </p:childTnLst>
                          </p:cTn>
                        </p:par>
                        <p:par>
                          <p:cTn id="124" fill="hold">
                            <p:stCondLst>
                              <p:cond delay="1000"/>
                            </p:stCondLst>
                            <p:childTnLst>
                              <p:par>
                                <p:cTn id="125" presetID="22" presetClass="entr" presetSubtype="8" fill="hold" grpId="0" nodeType="afterEffect">
                                  <p:stCondLst>
                                    <p:cond delay="0"/>
                                  </p:stCondLst>
                                  <p:childTnLst>
                                    <p:set>
                                      <p:cBhvr>
                                        <p:cTn id="126" dur="1" fill="hold">
                                          <p:stCondLst>
                                            <p:cond delay="0"/>
                                          </p:stCondLst>
                                        </p:cTn>
                                        <p:tgtEl>
                                          <p:spTgt spid="80"/>
                                        </p:tgtEl>
                                        <p:attrNameLst>
                                          <p:attrName>style.visibility</p:attrName>
                                        </p:attrNameLst>
                                      </p:cBhvr>
                                      <p:to>
                                        <p:strVal val="visible"/>
                                      </p:to>
                                    </p:set>
                                    <p:animEffect transition="in" filter="wipe(left)">
                                      <p:cBhvr>
                                        <p:cTn id="127" dur="500"/>
                                        <p:tgtEl>
                                          <p:spTgt spid="80"/>
                                        </p:tgtEl>
                                      </p:cBhvr>
                                    </p:animEffect>
                                  </p:childTnLst>
                                </p:cTn>
                              </p:par>
                            </p:childTnLst>
                          </p:cTn>
                        </p:par>
                        <p:par>
                          <p:cTn id="128" fill="hold">
                            <p:stCondLst>
                              <p:cond delay="1500"/>
                            </p:stCondLst>
                            <p:childTnLst>
                              <p:par>
                                <p:cTn id="129" presetID="22" presetClass="entr" presetSubtype="8" fill="hold" nodeType="afterEffect">
                                  <p:stCondLst>
                                    <p:cond delay="0"/>
                                  </p:stCondLst>
                                  <p:childTnLst>
                                    <p:set>
                                      <p:cBhvr>
                                        <p:cTn id="130" dur="1" fill="hold">
                                          <p:stCondLst>
                                            <p:cond delay="0"/>
                                          </p:stCondLst>
                                        </p:cTn>
                                        <p:tgtEl>
                                          <p:spTgt spid="84"/>
                                        </p:tgtEl>
                                        <p:attrNameLst>
                                          <p:attrName>style.visibility</p:attrName>
                                        </p:attrNameLst>
                                      </p:cBhvr>
                                      <p:to>
                                        <p:strVal val="visible"/>
                                      </p:to>
                                    </p:set>
                                    <p:animEffect transition="in" filter="wipe(left)">
                                      <p:cBhvr>
                                        <p:cTn id="131" dur="500"/>
                                        <p:tgtEl>
                                          <p:spTgt spid="84"/>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81"/>
                                        </p:tgtEl>
                                        <p:attrNameLst>
                                          <p:attrName>style.visibility</p:attrName>
                                        </p:attrNameLst>
                                      </p:cBhvr>
                                      <p:to>
                                        <p:strVal val="visible"/>
                                      </p:to>
                                    </p:set>
                                    <p:animEffect transition="in" filter="wipe(left)">
                                      <p:cBhvr>
                                        <p:cTn id="134" dur="500"/>
                                        <p:tgtEl>
                                          <p:spTgt spid="81"/>
                                        </p:tgtEl>
                                      </p:cBhvr>
                                    </p:animEffect>
                                  </p:childTnLst>
                                </p:cTn>
                              </p:par>
                            </p:childTnLst>
                          </p:cTn>
                        </p:par>
                        <p:par>
                          <p:cTn id="135" fill="hold">
                            <p:stCondLst>
                              <p:cond delay="2000"/>
                            </p:stCondLst>
                            <p:childTnLst>
                              <p:par>
                                <p:cTn id="136" presetID="22" presetClass="entr" presetSubtype="8" fill="hold" nodeType="afterEffect">
                                  <p:stCondLst>
                                    <p:cond delay="0"/>
                                  </p:stCondLst>
                                  <p:childTnLst>
                                    <p:set>
                                      <p:cBhvr>
                                        <p:cTn id="137" dur="1" fill="hold">
                                          <p:stCondLst>
                                            <p:cond delay="0"/>
                                          </p:stCondLst>
                                        </p:cTn>
                                        <p:tgtEl>
                                          <p:spTgt spid="85"/>
                                        </p:tgtEl>
                                        <p:attrNameLst>
                                          <p:attrName>style.visibility</p:attrName>
                                        </p:attrNameLst>
                                      </p:cBhvr>
                                      <p:to>
                                        <p:strVal val="visible"/>
                                      </p:to>
                                    </p:set>
                                    <p:animEffect transition="in" filter="wipe(left)">
                                      <p:cBhvr>
                                        <p:cTn id="138" dur="500"/>
                                        <p:tgtEl>
                                          <p:spTgt spid="85"/>
                                        </p:tgtEl>
                                      </p:cBhvr>
                                    </p:animEffect>
                                  </p:childTnLst>
                                </p:cTn>
                              </p:par>
                            </p:childTnLst>
                          </p:cTn>
                        </p:par>
                        <p:par>
                          <p:cTn id="139" fill="hold">
                            <p:stCondLst>
                              <p:cond delay="2500"/>
                            </p:stCondLst>
                            <p:childTnLst>
                              <p:par>
                                <p:cTn id="140" presetID="21" presetClass="entr" presetSubtype="1" fill="hold" grpId="0" nodeType="afterEffect">
                                  <p:stCondLst>
                                    <p:cond delay="0"/>
                                  </p:stCondLst>
                                  <p:childTnLst>
                                    <p:set>
                                      <p:cBhvr>
                                        <p:cTn id="141" dur="1000" fill="hold">
                                          <p:stCondLst>
                                            <p:cond delay="0"/>
                                          </p:stCondLst>
                                        </p:cTn>
                                        <p:tgtEl>
                                          <p:spTgt spid="87"/>
                                        </p:tgtEl>
                                        <p:attrNameLst>
                                          <p:attrName>style.visibility</p:attrName>
                                        </p:attrNameLst>
                                      </p:cBhvr>
                                      <p:to>
                                        <p:strVal val="visible"/>
                                      </p:to>
                                    </p:set>
                                    <p:animEffect transition="in" filter="wheel(1)">
                                      <p:cBhvr>
                                        <p:cTn id="142" dur="1000"/>
                                        <p:tgtEl>
                                          <p:spTgt spid="87"/>
                                        </p:tgtEl>
                                      </p:cBhvr>
                                    </p:animEffect>
                                  </p:childTnLst>
                                </p:cTn>
                              </p:par>
                            </p:childTnLst>
                          </p:cTn>
                        </p:par>
                        <p:par>
                          <p:cTn id="143" fill="hold">
                            <p:stCondLst>
                              <p:cond delay="3500"/>
                            </p:stCondLst>
                            <p:childTnLst>
                              <p:par>
                                <p:cTn id="144" presetID="22" presetClass="entr" presetSubtype="8" fill="hold" grpId="0" nodeType="afterEffect">
                                  <p:stCondLst>
                                    <p:cond delay="0"/>
                                  </p:stCondLst>
                                  <p:childTnLst>
                                    <p:set>
                                      <p:cBhvr>
                                        <p:cTn id="145" dur="1" fill="hold">
                                          <p:stCondLst>
                                            <p:cond delay="0"/>
                                          </p:stCondLst>
                                        </p:cTn>
                                        <p:tgtEl>
                                          <p:spTgt spid="88"/>
                                        </p:tgtEl>
                                        <p:attrNameLst>
                                          <p:attrName>style.visibility</p:attrName>
                                        </p:attrNameLst>
                                      </p:cBhvr>
                                      <p:to>
                                        <p:strVal val="visible"/>
                                      </p:to>
                                    </p:set>
                                    <p:animEffect transition="in" filter="wipe(left)">
                                      <p:cBhvr>
                                        <p:cTn id="146" dur="500"/>
                                        <p:tgtEl>
                                          <p:spTgt spid="88"/>
                                        </p:tgtEl>
                                      </p:cBhvr>
                                    </p:animEffect>
                                  </p:childTnLst>
                                </p:cTn>
                              </p:par>
                              <p:par>
                                <p:cTn id="147" presetID="22" presetClass="entr" presetSubtype="8" fill="hold" grpId="0" nodeType="withEffect">
                                  <p:stCondLst>
                                    <p:cond delay="0"/>
                                  </p:stCondLst>
                                  <p:childTnLst>
                                    <p:set>
                                      <p:cBhvr>
                                        <p:cTn id="148" dur="1" fill="hold">
                                          <p:stCondLst>
                                            <p:cond delay="0"/>
                                          </p:stCondLst>
                                        </p:cTn>
                                        <p:tgtEl>
                                          <p:spTgt spid="89"/>
                                        </p:tgtEl>
                                        <p:attrNameLst>
                                          <p:attrName>style.visibility</p:attrName>
                                        </p:attrNameLst>
                                      </p:cBhvr>
                                      <p:to>
                                        <p:strVal val="visible"/>
                                      </p:to>
                                    </p:set>
                                    <p:animEffect transition="in" filter="wipe(left)">
                                      <p:cBhvr>
                                        <p:cTn id="149" dur="500"/>
                                        <p:tgtEl>
                                          <p:spTgt spid="89"/>
                                        </p:tgtEl>
                                      </p:cBhvr>
                                    </p:animEffect>
                                  </p:childTnLst>
                                </p:cTn>
                              </p:par>
                            </p:childTnLst>
                          </p:cTn>
                        </p:par>
                        <p:par>
                          <p:cTn id="150" fill="hold">
                            <p:stCondLst>
                              <p:cond delay="4000"/>
                            </p:stCondLst>
                            <p:childTnLst>
                              <p:par>
                                <p:cTn id="151" presetID="22" presetClass="entr" presetSubtype="8" fill="hold" nodeType="afterEffect">
                                  <p:stCondLst>
                                    <p:cond delay="0"/>
                                  </p:stCondLst>
                                  <p:childTnLst>
                                    <p:set>
                                      <p:cBhvr>
                                        <p:cTn id="152" dur="1" fill="hold">
                                          <p:stCondLst>
                                            <p:cond delay="0"/>
                                          </p:stCondLst>
                                        </p:cTn>
                                        <p:tgtEl>
                                          <p:spTgt spid="93"/>
                                        </p:tgtEl>
                                        <p:attrNameLst>
                                          <p:attrName>style.visibility</p:attrName>
                                        </p:attrNameLst>
                                      </p:cBhvr>
                                      <p:to>
                                        <p:strVal val="visible"/>
                                      </p:to>
                                    </p:set>
                                    <p:animEffect transition="in" filter="wipe(left)">
                                      <p:cBhvr>
                                        <p:cTn id="153" dur="500"/>
                                        <p:tgtEl>
                                          <p:spTgt spid="93"/>
                                        </p:tgtEl>
                                      </p:cBhvr>
                                    </p:animEffect>
                                  </p:childTnLst>
                                </p:cTn>
                              </p:par>
                            </p:childTnLst>
                          </p:cTn>
                        </p:par>
                        <p:par>
                          <p:cTn id="154" fill="hold">
                            <p:stCondLst>
                              <p:cond delay="4500"/>
                            </p:stCondLst>
                            <p:childTnLst>
                              <p:par>
                                <p:cTn id="155" presetID="22" presetClass="entr" presetSubtype="8" fill="hold" nodeType="afterEffect">
                                  <p:stCondLst>
                                    <p:cond delay="0"/>
                                  </p:stCondLst>
                                  <p:childTnLst>
                                    <p:set>
                                      <p:cBhvr>
                                        <p:cTn id="156" dur="1" fill="hold">
                                          <p:stCondLst>
                                            <p:cond delay="0"/>
                                          </p:stCondLst>
                                        </p:cTn>
                                        <p:tgtEl>
                                          <p:spTgt spid="94"/>
                                        </p:tgtEl>
                                        <p:attrNameLst>
                                          <p:attrName>style.visibility</p:attrName>
                                        </p:attrNameLst>
                                      </p:cBhvr>
                                      <p:to>
                                        <p:strVal val="visible"/>
                                      </p:to>
                                    </p:set>
                                    <p:animEffect transition="in" filter="wipe(left)">
                                      <p:cBhvr>
                                        <p:cTn id="157" dur="500"/>
                                        <p:tgtEl>
                                          <p:spTgt spid="94"/>
                                        </p:tgtEl>
                                      </p:cBhvr>
                                    </p:animEffect>
                                  </p:childTnLst>
                                </p:cTn>
                              </p:par>
                            </p:childTnLst>
                          </p:cTn>
                        </p:par>
                        <p:par>
                          <p:cTn id="158" fill="hold">
                            <p:stCondLst>
                              <p:cond delay="5000"/>
                            </p:stCondLst>
                            <p:childTnLst>
                              <p:par>
                                <p:cTn id="159" presetID="21" presetClass="entr" presetSubtype="1" fill="hold" grpId="0" nodeType="afterEffect">
                                  <p:stCondLst>
                                    <p:cond delay="0"/>
                                  </p:stCondLst>
                                  <p:childTnLst>
                                    <p:set>
                                      <p:cBhvr>
                                        <p:cTn id="160" dur="1000" fill="hold">
                                          <p:stCondLst>
                                            <p:cond delay="0"/>
                                          </p:stCondLst>
                                        </p:cTn>
                                        <p:tgtEl>
                                          <p:spTgt spid="90"/>
                                        </p:tgtEl>
                                        <p:attrNameLst>
                                          <p:attrName>style.visibility</p:attrName>
                                        </p:attrNameLst>
                                      </p:cBhvr>
                                      <p:to>
                                        <p:strVal val="visible"/>
                                      </p:to>
                                    </p:set>
                                    <p:animEffect transition="in" filter="wheel(1)">
                                      <p:cBhvr>
                                        <p:cTn id="161" dur="1000"/>
                                        <p:tgtEl>
                                          <p:spTgt spid="90"/>
                                        </p:tgtEl>
                                      </p:cBhvr>
                                    </p:animEffect>
                                  </p:childTnLst>
                                </p:cTn>
                              </p:par>
                            </p:childTnLst>
                          </p:cTn>
                        </p:par>
                        <p:par>
                          <p:cTn id="162" fill="hold">
                            <p:stCondLst>
                              <p:cond delay="6000"/>
                            </p:stCondLst>
                            <p:childTnLst>
                              <p:par>
                                <p:cTn id="163" presetID="22" presetClass="entr" presetSubtype="2" fill="hold" grpId="0" nodeType="afterEffect">
                                  <p:stCondLst>
                                    <p:cond delay="0"/>
                                  </p:stCondLst>
                                  <p:childTnLst>
                                    <p:set>
                                      <p:cBhvr>
                                        <p:cTn id="164" dur="1" fill="hold">
                                          <p:stCondLst>
                                            <p:cond delay="0"/>
                                          </p:stCondLst>
                                        </p:cTn>
                                        <p:tgtEl>
                                          <p:spTgt spid="91"/>
                                        </p:tgtEl>
                                        <p:attrNameLst>
                                          <p:attrName>style.visibility</p:attrName>
                                        </p:attrNameLst>
                                      </p:cBhvr>
                                      <p:to>
                                        <p:strVal val="visible"/>
                                      </p:to>
                                    </p:set>
                                    <p:animEffect transition="in" filter="wipe(right)">
                                      <p:cBhvr>
                                        <p:cTn id="165" dur="500"/>
                                        <p:tgtEl>
                                          <p:spTgt spid="91"/>
                                        </p:tgtEl>
                                      </p:cBhvr>
                                    </p:animEffect>
                                  </p:childTnLst>
                                </p:cTn>
                              </p:par>
                            </p:childTnLst>
                          </p:cTn>
                        </p:par>
                        <p:par>
                          <p:cTn id="166" fill="hold">
                            <p:stCondLst>
                              <p:cond delay="6500"/>
                            </p:stCondLst>
                            <p:childTnLst>
                              <p:par>
                                <p:cTn id="167" presetID="22" presetClass="entr" presetSubtype="2" fill="hold" grpId="0" nodeType="afterEffect">
                                  <p:stCondLst>
                                    <p:cond delay="0"/>
                                  </p:stCondLst>
                                  <p:childTnLst>
                                    <p:set>
                                      <p:cBhvr>
                                        <p:cTn id="168" dur="1" fill="hold">
                                          <p:stCondLst>
                                            <p:cond delay="0"/>
                                          </p:stCondLst>
                                        </p:cTn>
                                        <p:tgtEl>
                                          <p:spTgt spid="92"/>
                                        </p:tgtEl>
                                        <p:attrNameLst>
                                          <p:attrName>style.visibility</p:attrName>
                                        </p:attrNameLst>
                                      </p:cBhvr>
                                      <p:to>
                                        <p:strVal val="visible"/>
                                      </p:to>
                                    </p:set>
                                    <p:animEffect transition="in" filter="wipe(right)">
                                      <p:cBhvr>
                                        <p:cTn id="169" dur="500"/>
                                        <p:tgtEl>
                                          <p:spTgt spid="92"/>
                                        </p:tgtEl>
                                      </p:cBhvr>
                                    </p:animEffect>
                                  </p:childTnLst>
                                </p:cTn>
                              </p:par>
                            </p:childTnLst>
                          </p:cTn>
                        </p:par>
                        <p:par>
                          <p:cTn id="170" fill="hold">
                            <p:stCondLst>
                              <p:cond delay="7000"/>
                            </p:stCondLst>
                            <p:childTnLst>
                              <p:par>
                                <p:cTn id="171" presetID="21" presetClass="entr" presetSubtype="1" fill="hold" nodeType="afterEffect">
                                  <p:stCondLst>
                                    <p:cond delay="0"/>
                                  </p:stCondLst>
                                  <p:childTnLst>
                                    <p:set>
                                      <p:cBhvr>
                                        <p:cTn id="172" dur="1" fill="hold">
                                          <p:stCondLst>
                                            <p:cond delay="0"/>
                                          </p:stCondLst>
                                        </p:cTn>
                                        <p:tgtEl>
                                          <p:spTgt spid="95"/>
                                        </p:tgtEl>
                                        <p:attrNameLst>
                                          <p:attrName>style.visibility</p:attrName>
                                        </p:attrNameLst>
                                      </p:cBhvr>
                                      <p:to>
                                        <p:strVal val="visible"/>
                                      </p:to>
                                    </p:set>
                                    <p:animEffect transition="in" filter="wheel(1)">
                                      <p:cBhvr>
                                        <p:cTn id="173" dur="2000"/>
                                        <p:tgtEl>
                                          <p:spTgt spid="95"/>
                                        </p:tgtEl>
                                      </p:cBhvr>
                                    </p:animEffect>
                                  </p:childTnLst>
                                </p:cTn>
                              </p:par>
                              <p:par>
                                <p:cTn id="174" presetID="21" presetClass="entr" presetSubtype="1" fill="hold" nodeType="withEffect">
                                  <p:stCondLst>
                                    <p:cond delay="0"/>
                                  </p:stCondLst>
                                  <p:childTnLst>
                                    <p:set>
                                      <p:cBhvr>
                                        <p:cTn id="175" dur="1" fill="hold">
                                          <p:stCondLst>
                                            <p:cond delay="0"/>
                                          </p:stCondLst>
                                        </p:cTn>
                                        <p:tgtEl>
                                          <p:spTgt spid="96"/>
                                        </p:tgtEl>
                                        <p:attrNameLst>
                                          <p:attrName>style.visibility</p:attrName>
                                        </p:attrNameLst>
                                      </p:cBhvr>
                                      <p:to>
                                        <p:strVal val="visible"/>
                                      </p:to>
                                    </p:set>
                                    <p:animEffect transition="in" filter="wheel(1)">
                                      <p:cBhvr>
                                        <p:cTn id="176" dur="2000"/>
                                        <p:tgtEl>
                                          <p:spTgt spid="96"/>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00" fill="hold">
                                          <p:stCondLst>
                                            <p:cond delay="0"/>
                                          </p:stCondLst>
                                        </p:cTn>
                                        <p:tgtEl>
                                          <p:spTgt spid="208"/>
                                        </p:tgtEl>
                                        <p:attrNameLst>
                                          <p:attrName>style.visibility</p:attrName>
                                        </p:attrNameLst>
                                      </p:cBhvr>
                                      <p:to>
                                        <p:strVal val="visible"/>
                                      </p:to>
                                    </p:set>
                                    <p:animEffect transition="in" filter="dissolve">
                                      <p:cBhvr>
                                        <p:cTn id="181" dur="100"/>
                                        <p:tgtEl>
                                          <p:spTgt spid="208"/>
                                        </p:tgtEl>
                                      </p:cBhvr>
                                    </p:animEffect>
                                  </p:childTnLst>
                                </p:cTn>
                              </p:par>
                            </p:childTnLst>
                          </p:cTn>
                        </p:par>
                        <p:par>
                          <p:cTn id="182" fill="hold">
                            <p:stCondLst>
                              <p:cond delay="500"/>
                            </p:stCondLst>
                            <p:childTnLst>
                              <p:par>
                                <p:cTn id="183" presetID="9" presetClass="entr" presetSubtype="0" fill="hold" nodeType="afterEffect">
                                  <p:stCondLst>
                                    <p:cond delay="0"/>
                                  </p:stCondLst>
                                  <p:childTnLst>
                                    <p:set>
                                      <p:cBhvr>
                                        <p:cTn id="184" dur="100" fill="hold">
                                          <p:stCondLst>
                                            <p:cond delay="0"/>
                                          </p:stCondLst>
                                        </p:cTn>
                                        <p:tgtEl>
                                          <p:spTgt spid="156"/>
                                        </p:tgtEl>
                                        <p:attrNameLst>
                                          <p:attrName>style.visibility</p:attrName>
                                        </p:attrNameLst>
                                      </p:cBhvr>
                                      <p:to>
                                        <p:strVal val="visible"/>
                                      </p:to>
                                    </p:set>
                                    <p:animEffect transition="in" filter="dissolve">
                                      <p:cBhvr>
                                        <p:cTn id="185" dur="100"/>
                                        <p:tgtEl>
                                          <p:spTgt spid="156"/>
                                        </p:tgtEl>
                                      </p:cBhvr>
                                    </p:animEffect>
                                  </p:childTnLst>
                                </p:cTn>
                              </p:par>
                            </p:childTnLst>
                          </p:cTn>
                        </p:par>
                        <p:par>
                          <p:cTn id="186" fill="hold">
                            <p:stCondLst>
                              <p:cond delay="1000"/>
                            </p:stCondLst>
                            <p:childTnLst>
                              <p:par>
                                <p:cTn id="187" presetID="9" presetClass="entr" presetSubtype="0" fill="hold" nodeType="afterEffect">
                                  <p:stCondLst>
                                    <p:cond delay="0"/>
                                  </p:stCondLst>
                                  <p:childTnLst>
                                    <p:set>
                                      <p:cBhvr>
                                        <p:cTn id="188" dur="100" fill="hold">
                                          <p:stCondLst>
                                            <p:cond delay="0"/>
                                          </p:stCondLst>
                                        </p:cTn>
                                        <p:tgtEl>
                                          <p:spTgt spid="162"/>
                                        </p:tgtEl>
                                        <p:attrNameLst>
                                          <p:attrName>style.visibility</p:attrName>
                                        </p:attrNameLst>
                                      </p:cBhvr>
                                      <p:to>
                                        <p:strVal val="visible"/>
                                      </p:to>
                                    </p:set>
                                    <p:animEffect transition="in" filter="dissolve">
                                      <p:cBhvr>
                                        <p:cTn id="189" dur="100"/>
                                        <p:tgtEl>
                                          <p:spTgt spid="162"/>
                                        </p:tgtEl>
                                      </p:cBhvr>
                                    </p:animEffect>
                                  </p:childTnLst>
                                </p:cTn>
                              </p:par>
                              <p:par>
                                <p:cTn id="190" presetID="9" presetClass="entr" presetSubtype="0" fill="hold" nodeType="withEffect">
                                  <p:stCondLst>
                                    <p:cond delay="0"/>
                                  </p:stCondLst>
                                  <p:childTnLst>
                                    <p:set>
                                      <p:cBhvr>
                                        <p:cTn id="191" dur="100" fill="hold">
                                          <p:stCondLst>
                                            <p:cond delay="0"/>
                                          </p:stCondLst>
                                        </p:cTn>
                                        <p:tgtEl>
                                          <p:spTgt spid="174"/>
                                        </p:tgtEl>
                                        <p:attrNameLst>
                                          <p:attrName>style.visibility</p:attrName>
                                        </p:attrNameLst>
                                      </p:cBhvr>
                                      <p:to>
                                        <p:strVal val="visible"/>
                                      </p:to>
                                    </p:set>
                                    <p:animEffect transition="in" filter="dissolve">
                                      <p:cBhvr>
                                        <p:cTn id="192" dur="100"/>
                                        <p:tgtEl>
                                          <p:spTgt spid="174"/>
                                        </p:tgtEl>
                                      </p:cBhvr>
                                    </p:animEffect>
                                  </p:childTnLst>
                                </p:cTn>
                              </p:par>
                            </p:childTnLst>
                          </p:cTn>
                        </p:par>
                        <p:par>
                          <p:cTn id="193" fill="hold">
                            <p:stCondLst>
                              <p:cond delay="1500"/>
                            </p:stCondLst>
                            <p:childTnLst>
                              <p:par>
                                <p:cTn id="194" presetID="9" presetClass="entr" presetSubtype="0" fill="hold" nodeType="afterEffect">
                                  <p:stCondLst>
                                    <p:cond delay="0"/>
                                  </p:stCondLst>
                                  <p:childTnLst>
                                    <p:set>
                                      <p:cBhvr>
                                        <p:cTn id="195" dur="100" fill="hold">
                                          <p:stCondLst>
                                            <p:cond delay="0"/>
                                          </p:stCondLst>
                                        </p:cTn>
                                        <p:tgtEl>
                                          <p:spTgt spid="182"/>
                                        </p:tgtEl>
                                        <p:attrNameLst>
                                          <p:attrName>style.visibility</p:attrName>
                                        </p:attrNameLst>
                                      </p:cBhvr>
                                      <p:to>
                                        <p:strVal val="visible"/>
                                      </p:to>
                                    </p:set>
                                    <p:animEffect transition="in" filter="dissolve">
                                      <p:cBhvr>
                                        <p:cTn id="196" dur="100"/>
                                        <p:tgtEl>
                                          <p:spTgt spid="182"/>
                                        </p:tgtEl>
                                      </p:cBhvr>
                                    </p:animEffect>
                                  </p:childTnLst>
                                </p:cTn>
                              </p:par>
                            </p:childTnLst>
                          </p:cTn>
                        </p:par>
                        <p:par>
                          <p:cTn id="197" fill="hold">
                            <p:stCondLst>
                              <p:cond delay="2000"/>
                            </p:stCondLst>
                            <p:childTnLst>
                              <p:par>
                                <p:cTn id="198" presetID="9" presetClass="entr" presetSubtype="0" fill="hold" nodeType="afterEffect">
                                  <p:stCondLst>
                                    <p:cond delay="0"/>
                                  </p:stCondLst>
                                  <p:childTnLst>
                                    <p:set>
                                      <p:cBhvr>
                                        <p:cTn id="199" dur="100" fill="hold">
                                          <p:stCondLst>
                                            <p:cond delay="0"/>
                                          </p:stCondLst>
                                        </p:cTn>
                                        <p:tgtEl>
                                          <p:spTgt spid="185"/>
                                        </p:tgtEl>
                                        <p:attrNameLst>
                                          <p:attrName>style.visibility</p:attrName>
                                        </p:attrNameLst>
                                      </p:cBhvr>
                                      <p:to>
                                        <p:strVal val="visible"/>
                                      </p:to>
                                    </p:set>
                                    <p:animEffect transition="in" filter="dissolve">
                                      <p:cBhvr>
                                        <p:cTn id="200" dur="100"/>
                                        <p:tgtEl>
                                          <p:spTgt spid="185"/>
                                        </p:tgtEl>
                                      </p:cBhvr>
                                    </p:animEffect>
                                  </p:childTnLst>
                                </p:cTn>
                              </p:par>
                            </p:childTnLst>
                          </p:cTn>
                        </p:par>
                        <p:par>
                          <p:cTn id="201" fill="hold">
                            <p:stCondLst>
                              <p:cond delay="2500"/>
                            </p:stCondLst>
                            <p:childTnLst>
                              <p:par>
                                <p:cTn id="202" presetID="9" presetClass="entr" presetSubtype="0" fill="hold" nodeType="afterEffect">
                                  <p:stCondLst>
                                    <p:cond delay="0"/>
                                  </p:stCondLst>
                                  <p:childTnLst>
                                    <p:set>
                                      <p:cBhvr>
                                        <p:cTn id="203" dur="100" fill="hold">
                                          <p:stCondLst>
                                            <p:cond delay="0"/>
                                          </p:stCondLst>
                                        </p:cTn>
                                        <p:tgtEl>
                                          <p:spTgt spid="188"/>
                                        </p:tgtEl>
                                        <p:attrNameLst>
                                          <p:attrName>style.visibility</p:attrName>
                                        </p:attrNameLst>
                                      </p:cBhvr>
                                      <p:to>
                                        <p:strVal val="visible"/>
                                      </p:to>
                                    </p:set>
                                    <p:animEffect transition="in" filter="dissolve">
                                      <p:cBhvr>
                                        <p:cTn id="204" dur="100"/>
                                        <p:tgtEl>
                                          <p:spTgt spid="188"/>
                                        </p:tgtEl>
                                      </p:cBhvr>
                                    </p:animEffect>
                                  </p:childTnLst>
                                </p:cTn>
                              </p:par>
                            </p:childTnLst>
                          </p:cTn>
                        </p:par>
                        <p:par>
                          <p:cTn id="205" fill="hold">
                            <p:stCondLst>
                              <p:cond delay="3000"/>
                            </p:stCondLst>
                            <p:childTnLst>
                              <p:par>
                                <p:cTn id="206" presetID="9" presetClass="entr" presetSubtype="0" fill="hold" nodeType="afterEffect">
                                  <p:stCondLst>
                                    <p:cond delay="0"/>
                                  </p:stCondLst>
                                  <p:childTnLst>
                                    <p:set>
                                      <p:cBhvr>
                                        <p:cTn id="207" dur="100" fill="hold">
                                          <p:stCondLst>
                                            <p:cond delay="0"/>
                                          </p:stCondLst>
                                        </p:cTn>
                                        <p:tgtEl>
                                          <p:spTgt spid="165"/>
                                        </p:tgtEl>
                                        <p:attrNameLst>
                                          <p:attrName>style.visibility</p:attrName>
                                        </p:attrNameLst>
                                      </p:cBhvr>
                                      <p:to>
                                        <p:strVal val="visible"/>
                                      </p:to>
                                    </p:set>
                                    <p:animEffect transition="in" filter="dissolve">
                                      <p:cBhvr>
                                        <p:cTn id="208" dur="100"/>
                                        <p:tgtEl>
                                          <p:spTgt spid="165"/>
                                        </p:tgtEl>
                                      </p:cBhvr>
                                    </p:animEffect>
                                  </p:childTnLst>
                                </p:cTn>
                              </p:par>
                              <p:par>
                                <p:cTn id="209" presetID="9" presetClass="entr" presetSubtype="0" fill="hold" nodeType="withEffect">
                                  <p:stCondLst>
                                    <p:cond delay="0"/>
                                  </p:stCondLst>
                                  <p:childTnLst>
                                    <p:set>
                                      <p:cBhvr>
                                        <p:cTn id="210" dur="100" fill="hold">
                                          <p:stCondLst>
                                            <p:cond delay="0"/>
                                          </p:stCondLst>
                                        </p:cTn>
                                        <p:tgtEl>
                                          <p:spTgt spid="159"/>
                                        </p:tgtEl>
                                        <p:attrNameLst>
                                          <p:attrName>style.visibility</p:attrName>
                                        </p:attrNameLst>
                                      </p:cBhvr>
                                      <p:to>
                                        <p:strVal val="visible"/>
                                      </p:to>
                                    </p:set>
                                    <p:animEffect transition="in" filter="dissolve">
                                      <p:cBhvr>
                                        <p:cTn id="211" dur="100"/>
                                        <p:tgtEl>
                                          <p:spTgt spid="159"/>
                                        </p:tgtEl>
                                      </p:cBhvr>
                                    </p:animEffect>
                                  </p:childTnLst>
                                </p:cTn>
                              </p:par>
                            </p:childTnLst>
                          </p:cTn>
                        </p:par>
                        <p:par>
                          <p:cTn id="212" fill="hold">
                            <p:stCondLst>
                              <p:cond delay="3500"/>
                            </p:stCondLst>
                            <p:childTnLst>
                              <p:par>
                                <p:cTn id="213" presetID="9" presetClass="entr" presetSubtype="0" fill="hold" nodeType="afterEffect">
                                  <p:stCondLst>
                                    <p:cond delay="0"/>
                                  </p:stCondLst>
                                  <p:childTnLst>
                                    <p:set>
                                      <p:cBhvr>
                                        <p:cTn id="214" dur="100" fill="hold">
                                          <p:stCondLst>
                                            <p:cond delay="0"/>
                                          </p:stCondLst>
                                        </p:cTn>
                                        <p:tgtEl>
                                          <p:spTgt spid="262"/>
                                        </p:tgtEl>
                                        <p:attrNameLst>
                                          <p:attrName>style.visibility</p:attrName>
                                        </p:attrNameLst>
                                      </p:cBhvr>
                                      <p:to>
                                        <p:strVal val="visible"/>
                                      </p:to>
                                    </p:set>
                                    <p:animEffect transition="in" filter="dissolve">
                                      <p:cBhvr>
                                        <p:cTn id="215" dur="100"/>
                                        <p:tgtEl>
                                          <p:spTgt spid="262"/>
                                        </p:tgtEl>
                                      </p:cBhvr>
                                    </p:animEffect>
                                  </p:childTnLst>
                                </p:cTn>
                              </p:par>
                            </p:childTnLst>
                          </p:cTn>
                        </p:par>
                        <p:par>
                          <p:cTn id="216" fill="hold">
                            <p:stCondLst>
                              <p:cond delay="4000"/>
                            </p:stCondLst>
                            <p:childTnLst>
                              <p:par>
                                <p:cTn id="217" presetID="9" presetClass="entr" presetSubtype="0" fill="hold" nodeType="afterEffect">
                                  <p:stCondLst>
                                    <p:cond delay="0"/>
                                  </p:stCondLst>
                                  <p:childTnLst>
                                    <p:set>
                                      <p:cBhvr>
                                        <p:cTn id="218" dur="100" fill="hold">
                                          <p:stCondLst>
                                            <p:cond delay="0"/>
                                          </p:stCondLst>
                                        </p:cTn>
                                        <p:tgtEl>
                                          <p:spTgt spid="168"/>
                                        </p:tgtEl>
                                        <p:attrNameLst>
                                          <p:attrName>style.visibility</p:attrName>
                                        </p:attrNameLst>
                                      </p:cBhvr>
                                      <p:to>
                                        <p:strVal val="visible"/>
                                      </p:to>
                                    </p:set>
                                    <p:animEffect transition="in" filter="dissolve">
                                      <p:cBhvr>
                                        <p:cTn id="219" dur="100"/>
                                        <p:tgtEl>
                                          <p:spTgt spid="168"/>
                                        </p:tgtEl>
                                      </p:cBhvr>
                                    </p:animEffect>
                                  </p:childTnLst>
                                </p:cTn>
                              </p:par>
                            </p:childTnLst>
                          </p:cTn>
                        </p:par>
                        <p:par>
                          <p:cTn id="220" fill="hold">
                            <p:stCondLst>
                              <p:cond delay="4500"/>
                            </p:stCondLst>
                            <p:childTnLst>
                              <p:par>
                                <p:cTn id="221" presetID="9" presetClass="entr" presetSubtype="0" fill="hold" nodeType="afterEffect">
                                  <p:stCondLst>
                                    <p:cond delay="0"/>
                                  </p:stCondLst>
                                  <p:childTnLst>
                                    <p:set>
                                      <p:cBhvr>
                                        <p:cTn id="222" dur="100" fill="hold">
                                          <p:stCondLst>
                                            <p:cond delay="0"/>
                                          </p:stCondLst>
                                        </p:cTn>
                                        <p:tgtEl>
                                          <p:spTgt spid="268"/>
                                        </p:tgtEl>
                                        <p:attrNameLst>
                                          <p:attrName>style.visibility</p:attrName>
                                        </p:attrNameLst>
                                      </p:cBhvr>
                                      <p:to>
                                        <p:strVal val="visible"/>
                                      </p:to>
                                    </p:set>
                                    <p:animEffect transition="in" filter="dissolve">
                                      <p:cBhvr>
                                        <p:cTn id="223" dur="100"/>
                                        <p:tgtEl>
                                          <p:spTgt spid="268"/>
                                        </p:tgtEl>
                                      </p:cBhvr>
                                    </p:animEffect>
                                  </p:childTnLst>
                                </p:cTn>
                              </p:par>
                            </p:childTnLst>
                          </p:cTn>
                        </p:par>
                        <p:par>
                          <p:cTn id="224" fill="hold">
                            <p:stCondLst>
                              <p:cond delay="5000"/>
                            </p:stCondLst>
                            <p:childTnLst>
                              <p:par>
                                <p:cTn id="225" presetID="9" presetClass="entr" presetSubtype="0" fill="hold" nodeType="afterEffect">
                                  <p:stCondLst>
                                    <p:cond delay="0"/>
                                  </p:stCondLst>
                                  <p:childTnLst>
                                    <p:set>
                                      <p:cBhvr>
                                        <p:cTn id="226" dur="100" fill="hold">
                                          <p:stCondLst>
                                            <p:cond delay="0"/>
                                          </p:stCondLst>
                                        </p:cTn>
                                        <p:tgtEl>
                                          <p:spTgt spid="192"/>
                                        </p:tgtEl>
                                        <p:attrNameLst>
                                          <p:attrName>style.visibility</p:attrName>
                                        </p:attrNameLst>
                                      </p:cBhvr>
                                      <p:to>
                                        <p:strVal val="visible"/>
                                      </p:to>
                                    </p:set>
                                    <p:animEffect transition="in" filter="dissolve">
                                      <p:cBhvr>
                                        <p:cTn id="227" dur="100"/>
                                        <p:tgtEl>
                                          <p:spTgt spid="192"/>
                                        </p:tgtEl>
                                      </p:cBhvr>
                                    </p:animEffect>
                                  </p:childTnLst>
                                </p:cTn>
                              </p:par>
                            </p:childTnLst>
                          </p:cTn>
                        </p:par>
                        <p:par>
                          <p:cTn id="228" fill="hold">
                            <p:stCondLst>
                              <p:cond delay="5500"/>
                            </p:stCondLst>
                            <p:childTnLst>
                              <p:par>
                                <p:cTn id="229" presetID="9" presetClass="entr" presetSubtype="0" fill="hold" nodeType="afterEffect">
                                  <p:stCondLst>
                                    <p:cond delay="0"/>
                                  </p:stCondLst>
                                  <p:childTnLst>
                                    <p:set>
                                      <p:cBhvr>
                                        <p:cTn id="230" dur="100" fill="hold">
                                          <p:stCondLst>
                                            <p:cond delay="0"/>
                                          </p:stCondLst>
                                        </p:cTn>
                                        <p:tgtEl>
                                          <p:spTgt spid="171"/>
                                        </p:tgtEl>
                                        <p:attrNameLst>
                                          <p:attrName>style.visibility</p:attrName>
                                        </p:attrNameLst>
                                      </p:cBhvr>
                                      <p:to>
                                        <p:strVal val="visible"/>
                                      </p:to>
                                    </p:set>
                                    <p:animEffect transition="in" filter="dissolve">
                                      <p:cBhvr>
                                        <p:cTn id="231" dur="100"/>
                                        <p:tgtEl>
                                          <p:spTgt spid="171"/>
                                        </p:tgtEl>
                                      </p:cBhvr>
                                    </p:animEffect>
                                  </p:childTnLst>
                                </p:cTn>
                              </p:par>
                              <p:par>
                                <p:cTn id="232" presetID="9" presetClass="entr" presetSubtype="0" fill="hold" nodeType="withEffect">
                                  <p:stCondLst>
                                    <p:cond delay="0"/>
                                  </p:stCondLst>
                                  <p:childTnLst>
                                    <p:set>
                                      <p:cBhvr>
                                        <p:cTn id="233" dur="100" fill="hold">
                                          <p:stCondLst>
                                            <p:cond delay="0"/>
                                          </p:stCondLst>
                                        </p:cTn>
                                        <p:tgtEl>
                                          <p:spTgt spid="155"/>
                                        </p:tgtEl>
                                        <p:attrNameLst>
                                          <p:attrName>style.visibility</p:attrName>
                                        </p:attrNameLst>
                                      </p:cBhvr>
                                      <p:to>
                                        <p:strVal val="visible"/>
                                      </p:to>
                                    </p:set>
                                    <p:animEffect transition="in" filter="dissolve">
                                      <p:cBhvr>
                                        <p:cTn id="234" dur="100"/>
                                        <p:tgtEl>
                                          <p:spTgt spid="155"/>
                                        </p:tgtEl>
                                      </p:cBhvr>
                                    </p:animEffect>
                                  </p:childTnLst>
                                </p:cTn>
                              </p:par>
                            </p:childTnLst>
                          </p:cTn>
                        </p:par>
                        <p:par>
                          <p:cTn id="235" fill="hold">
                            <p:stCondLst>
                              <p:cond delay="6000"/>
                            </p:stCondLst>
                            <p:childTnLst>
                              <p:par>
                                <p:cTn id="236" presetID="9" presetClass="entr" presetSubtype="0" fill="hold" nodeType="afterEffect">
                                  <p:stCondLst>
                                    <p:cond delay="0"/>
                                  </p:stCondLst>
                                  <p:childTnLst>
                                    <p:set>
                                      <p:cBhvr>
                                        <p:cTn id="237" dur="100" fill="hold">
                                          <p:stCondLst>
                                            <p:cond delay="0"/>
                                          </p:stCondLst>
                                        </p:cTn>
                                        <p:tgtEl>
                                          <p:spTgt spid="205"/>
                                        </p:tgtEl>
                                        <p:attrNameLst>
                                          <p:attrName>style.visibility</p:attrName>
                                        </p:attrNameLst>
                                      </p:cBhvr>
                                      <p:to>
                                        <p:strVal val="visible"/>
                                      </p:to>
                                    </p:set>
                                    <p:animEffect transition="in" filter="dissolve">
                                      <p:cBhvr>
                                        <p:cTn id="238" dur="100"/>
                                        <p:tgtEl>
                                          <p:spTgt spid="205"/>
                                        </p:tgtEl>
                                      </p:cBhvr>
                                    </p:animEffect>
                                  </p:childTnLst>
                                </p:cTn>
                              </p:par>
                            </p:childTnLst>
                          </p:cTn>
                        </p:par>
                        <p:par>
                          <p:cTn id="239" fill="hold">
                            <p:stCondLst>
                              <p:cond delay="6500"/>
                            </p:stCondLst>
                            <p:childTnLst>
                              <p:par>
                                <p:cTn id="240" presetID="9" presetClass="entr" presetSubtype="0" fill="hold" nodeType="afterEffect">
                                  <p:stCondLst>
                                    <p:cond delay="0"/>
                                  </p:stCondLst>
                                  <p:childTnLst>
                                    <p:set>
                                      <p:cBhvr>
                                        <p:cTn id="241" dur="100" fill="hold">
                                          <p:stCondLst>
                                            <p:cond delay="0"/>
                                          </p:stCondLst>
                                        </p:cTn>
                                        <p:tgtEl>
                                          <p:spTgt spid="195"/>
                                        </p:tgtEl>
                                        <p:attrNameLst>
                                          <p:attrName>style.visibility</p:attrName>
                                        </p:attrNameLst>
                                      </p:cBhvr>
                                      <p:to>
                                        <p:strVal val="visible"/>
                                      </p:to>
                                    </p:set>
                                    <p:animEffect transition="in" filter="dissolve">
                                      <p:cBhvr>
                                        <p:cTn id="242" dur="100"/>
                                        <p:tgtEl>
                                          <p:spTgt spid="195"/>
                                        </p:tgtEl>
                                      </p:cBhvr>
                                    </p:animEffect>
                                  </p:childTnLst>
                                </p:cTn>
                              </p:par>
                            </p:childTnLst>
                          </p:cTn>
                        </p:par>
                        <p:par>
                          <p:cTn id="243" fill="hold">
                            <p:stCondLst>
                              <p:cond delay="7000"/>
                            </p:stCondLst>
                            <p:childTnLst>
                              <p:par>
                                <p:cTn id="244" presetID="9" presetClass="entr" presetSubtype="0" fill="hold" nodeType="afterEffect">
                                  <p:stCondLst>
                                    <p:cond delay="0"/>
                                  </p:stCondLst>
                                  <p:childTnLst>
                                    <p:set>
                                      <p:cBhvr>
                                        <p:cTn id="245" dur="100" fill="hold">
                                          <p:stCondLst>
                                            <p:cond delay="0"/>
                                          </p:stCondLst>
                                        </p:cTn>
                                        <p:tgtEl>
                                          <p:spTgt spid="217"/>
                                        </p:tgtEl>
                                        <p:attrNameLst>
                                          <p:attrName>style.visibility</p:attrName>
                                        </p:attrNameLst>
                                      </p:cBhvr>
                                      <p:to>
                                        <p:strVal val="visible"/>
                                      </p:to>
                                    </p:set>
                                    <p:animEffect transition="in" filter="dissolve">
                                      <p:cBhvr>
                                        <p:cTn id="246" dur="100"/>
                                        <p:tgtEl>
                                          <p:spTgt spid="217"/>
                                        </p:tgtEl>
                                      </p:cBhvr>
                                    </p:animEffect>
                                  </p:childTnLst>
                                </p:cTn>
                              </p:par>
                            </p:childTnLst>
                          </p:cTn>
                        </p:par>
                        <p:par>
                          <p:cTn id="247" fill="hold">
                            <p:stCondLst>
                              <p:cond delay="7500"/>
                            </p:stCondLst>
                            <p:childTnLst>
                              <p:par>
                                <p:cTn id="248" presetID="9" presetClass="entr" presetSubtype="0" fill="hold" nodeType="afterEffect">
                                  <p:stCondLst>
                                    <p:cond delay="0"/>
                                  </p:stCondLst>
                                  <p:childTnLst>
                                    <p:set>
                                      <p:cBhvr>
                                        <p:cTn id="249" dur="100" fill="hold">
                                          <p:stCondLst>
                                            <p:cond delay="0"/>
                                          </p:stCondLst>
                                        </p:cTn>
                                        <p:tgtEl>
                                          <p:spTgt spid="256"/>
                                        </p:tgtEl>
                                        <p:attrNameLst>
                                          <p:attrName>style.visibility</p:attrName>
                                        </p:attrNameLst>
                                      </p:cBhvr>
                                      <p:to>
                                        <p:strVal val="visible"/>
                                      </p:to>
                                    </p:set>
                                    <p:animEffect transition="in" filter="dissolve">
                                      <p:cBhvr>
                                        <p:cTn id="250" dur="100"/>
                                        <p:tgtEl>
                                          <p:spTgt spid="256"/>
                                        </p:tgtEl>
                                      </p:cBhvr>
                                    </p:animEffect>
                                  </p:childTnLst>
                                </p:cTn>
                              </p:par>
                              <p:par>
                                <p:cTn id="251" presetID="9" presetClass="entr" presetSubtype="0" fill="hold" nodeType="withEffect">
                                  <p:stCondLst>
                                    <p:cond delay="0"/>
                                  </p:stCondLst>
                                  <p:childTnLst>
                                    <p:set>
                                      <p:cBhvr>
                                        <p:cTn id="252" dur="100" fill="hold">
                                          <p:stCondLst>
                                            <p:cond delay="0"/>
                                          </p:stCondLst>
                                        </p:cTn>
                                        <p:tgtEl>
                                          <p:spTgt spid="220"/>
                                        </p:tgtEl>
                                        <p:attrNameLst>
                                          <p:attrName>style.visibility</p:attrName>
                                        </p:attrNameLst>
                                      </p:cBhvr>
                                      <p:to>
                                        <p:strVal val="visible"/>
                                      </p:to>
                                    </p:set>
                                    <p:animEffect transition="in" filter="dissolve">
                                      <p:cBhvr>
                                        <p:cTn id="253" dur="100"/>
                                        <p:tgtEl>
                                          <p:spTgt spid="220"/>
                                        </p:tgtEl>
                                      </p:cBhvr>
                                    </p:animEffect>
                                  </p:childTnLst>
                                </p:cTn>
                              </p:par>
                              <p:par>
                                <p:cTn id="254" presetID="9" presetClass="entr" presetSubtype="0" fill="hold" nodeType="withEffect">
                                  <p:stCondLst>
                                    <p:cond delay="0"/>
                                  </p:stCondLst>
                                  <p:childTnLst>
                                    <p:set>
                                      <p:cBhvr>
                                        <p:cTn id="255" dur="100" fill="hold">
                                          <p:stCondLst>
                                            <p:cond delay="0"/>
                                          </p:stCondLst>
                                        </p:cTn>
                                        <p:tgtEl>
                                          <p:spTgt spid="250"/>
                                        </p:tgtEl>
                                        <p:attrNameLst>
                                          <p:attrName>style.visibility</p:attrName>
                                        </p:attrNameLst>
                                      </p:cBhvr>
                                      <p:to>
                                        <p:strVal val="visible"/>
                                      </p:to>
                                    </p:set>
                                    <p:animEffect transition="in" filter="dissolve">
                                      <p:cBhvr>
                                        <p:cTn id="256" dur="100"/>
                                        <p:tgtEl>
                                          <p:spTgt spid="250"/>
                                        </p:tgtEl>
                                      </p:cBhvr>
                                    </p:animEffect>
                                  </p:childTnLst>
                                </p:cTn>
                              </p:par>
                            </p:childTnLst>
                          </p:cTn>
                        </p:par>
                        <p:par>
                          <p:cTn id="257" fill="hold">
                            <p:stCondLst>
                              <p:cond delay="8000"/>
                            </p:stCondLst>
                            <p:childTnLst>
                              <p:par>
                                <p:cTn id="258" presetID="9" presetClass="entr" presetSubtype="0" fill="hold" nodeType="afterEffect">
                                  <p:stCondLst>
                                    <p:cond delay="0"/>
                                  </p:stCondLst>
                                  <p:childTnLst>
                                    <p:set>
                                      <p:cBhvr>
                                        <p:cTn id="259" dur="100" fill="hold">
                                          <p:stCondLst>
                                            <p:cond delay="0"/>
                                          </p:stCondLst>
                                        </p:cTn>
                                        <p:tgtEl>
                                          <p:spTgt spid="214"/>
                                        </p:tgtEl>
                                        <p:attrNameLst>
                                          <p:attrName>style.visibility</p:attrName>
                                        </p:attrNameLst>
                                      </p:cBhvr>
                                      <p:to>
                                        <p:strVal val="visible"/>
                                      </p:to>
                                    </p:set>
                                    <p:animEffect transition="in" filter="dissolve">
                                      <p:cBhvr>
                                        <p:cTn id="260" dur="100"/>
                                        <p:tgtEl>
                                          <p:spTgt spid="214"/>
                                        </p:tgtEl>
                                      </p:cBhvr>
                                    </p:animEffect>
                                  </p:childTnLst>
                                </p:cTn>
                              </p:par>
                            </p:childTnLst>
                          </p:cTn>
                        </p:par>
                        <p:par>
                          <p:cTn id="261" fill="hold">
                            <p:stCondLst>
                              <p:cond delay="8500"/>
                            </p:stCondLst>
                            <p:childTnLst>
                              <p:par>
                                <p:cTn id="262" presetID="9" presetClass="entr" presetSubtype="0" fill="hold" nodeType="afterEffect">
                                  <p:stCondLst>
                                    <p:cond delay="0"/>
                                  </p:stCondLst>
                                  <p:childTnLst>
                                    <p:set>
                                      <p:cBhvr>
                                        <p:cTn id="263" dur="100" fill="hold">
                                          <p:stCondLst>
                                            <p:cond delay="0"/>
                                          </p:stCondLst>
                                        </p:cTn>
                                        <p:tgtEl>
                                          <p:spTgt spid="199"/>
                                        </p:tgtEl>
                                        <p:attrNameLst>
                                          <p:attrName>style.visibility</p:attrName>
                                        </p:attrNameLst>
                                      </p:cBhvr>
                                      <p:to>
                                        <p:strVal val="visible"/>
                                      </p:to>
                                    </p:set>
                                    <p:animEffect transition="in" filter="dissolve">
                                      <p:cBhvr>
                                        <p:cTn id="264" dur="100"/>
                                        <p:tgtEl>
                                          <p:spTgt spid="199"/>
                                        </p:tgtEl>
                                      </p:cBhvr>
                                    </p:animEffect>
                                  </p:childTnLst>
                                </p:cTn>
                              </p:par>
                              <p:par>
                                <p:cTn id="265" presetID="9" presetClass="entr" presetSubtype="0" fill="hold" nodeType="withEffect">
                                  <p:stCondLst>
                                    <p:cond delay="0"/>
                                  </p:stCondLst>
                                  <p:childTnLst>
                                    <p:set>
                                      <p:cBhvr>
                                        <p:cTn id="266" dur="100" fill="hold">
                                          <p:stCondLst>
                                            <p:cond delay="0"/>
                                          </p:stCondLst>
                                        </p:cTn>
                                        <p:tgtEl>
                                          <p:spTgt spid="178"/>
                                        </p:tgtEl>
                                        <p:attrNameLst>
                                          <p:attrName>style.visibility</p:attrName>
                                        </p:attrNameLst>
                                      </p:cBhvr>
                                      <p:to>
                                        <p:strVal val="visible"/>
                                      </p:to>
                                    </p:set>
                                    <p:animEffect transition="in" filter="dissolve">
                                      <p:cBhvr>
                                        <p:cTn id="267" dur="100"/>
                                        <p:tgtEl>
                                          <p:spTgt spid="178"/>
                                        </p:tgtEl>
                                      </p:cBhvr>
                                    </p:animEffect>
                                  </p:childTnLst>
                                </p:cTn>
                              </p:par>
                            </p:childTnLst>
                          </p:cTn>
                        </p:par>
                        <p:par>
                          <p:cTn id="268" fill="hold">
                            <p:stCondLst>
                              <p:cond delay="9000"/>
                            </p:stCondLst>
                            <p:childTnLst>
                              <p:par>
                                <p:cTn id="269" presetID="9" presetClass="entr" presetSubtype="0" fill="hold" nodeType="afterEffect">
                                  <p:stCondLst>
                                    <p:cond delay="0"/>
                                  </p:stCondLst>
                                  <p:childTnLst>
                                    <p:set>
                                      <p:cBhvr>
                                        <p:cTn id="270" dur="100" fill="hold">
                                          <p:stCondLst>
                                            <p:cond delay="0"/>
                                          </p:stCondLst>
                                        </p:cTn>
                                        <p:tgtEl>
                                          <p:spTgt spid="232"/>
                                        </p:tgtEl>
                                        <p:attrNameLst>
                                          <p:attrName>style.visibility</p:attrName>
                                        </p:attrNameLst>
                                      </p:cBhvr>
                                      <p:to>
                                        <p:strVal val="visible"/>
                                      </p:to>
                                    </p:set>
                                    <p:animEffect transition="in" filter="dissolve">
                                      <p:cBhvr>
                                        <p:cTn id="271" dur="100"/>
                                        <p:tgtEl>
                                          <p:spTgt spid="232"/>
                                        </p:tgtEl>
                                      </p:cBhvr>
                                    </p:animEffect>
                                  </p:childTnLst>
                                </p:cTn>
                              </p:par>
                            </p:childTnLst>
                          </p:cTn>
                        </p:par>
                        <p:par>
                          <p:cTn id="272" fill="hold">
                            <p:stCondLst>
                              <p:cond delay="9500"/>
                            </p:stCondLst>
                            <p:childTnLst>
                              <p:par>
                                <p:cTn id="273" presetID="9" presetClass="entr" presetSubtype="0" fill="hold" nodeType="afterEffect">
                                  <p:stCondLst>
                                    <p:cond delay="0"/>
                                  </p:stCondLst>
                                  <p:childTnLst>
                                    <p:set>
                                      <p:cBhvr>
                                        <p:cTn id="274" dur="100" fill="hold">
                                          <p:stCondLst>
                                            <p:cond delay="0"/>
                                          </p:stCondLst>
                                        </p:cTn>
                                        <p:tgtEl>
                                          <p:spTgt spid="259"/>
                                        </p:tgtEl>
                                        <p:attrNameLst>
                                          <p:attrName>style.visibility</p:attrName>
                                        </p:attrNameLst>
                                      </p:cBhvr>
                                      <p:to>
                                        <p:strVal val="visible"/>
                                      </p:to>
                                    </p:set>
                                    <p:animEffect transition="in" filter="dissolve">
                                      <p:cBhvr>
                                        <p:cTn id="275" dur="100"/>
                                        <p:tgtEl>
                                          <p:spTgt spid="259"/>
                                        </p:tgtEl>
                                      </p:cBhvr>
                                    </p:animEffect>
                                  </p:childTnLst>
                                </p:cTn>
                              </p:par>
                            </p:childTnLst>
                          </p:cTn>
                        </p:par>
                        <p:par>
                          <p:cTn id="276" fill="hold">
                            <p:stCondLst>
                              <p:cond delay="10000"/>
                            </p:stCondLst>
                            <p:childTnLst>
                              <p:par>
                                <p:cTn id="277" presetID="9" presetClass="entr" presetSubtype="0" fill="hold" nodeType="afterEffect">
                                  <p:stCondLst>
                                    <p:cond delay="0"/>
                                  </p:stCondLst>
                                  <p:childTnLst>
                                    <p:set>
                                      <p:cBhvr>
                                        <p:cTn id="278" dur="100" fill="hold">
                                          <p:stCondLst>
                                            <p:cond delay="0"/>
                                          </p:stCondLst>
                                        </p:cTn>
                                        <p:tgtEl>
                                          <p:spTgt spid="211"/>
                                        </p:tgtEl>
                                        <p:attrNameLst>
                                          <p:attrName>style.visibility</p:attrName>
                                        </p:attrNameLst>
                                      </p:cBhvr>
                                      <p:to>
                                        <p:strVal val="visible"/>
                                      </p:to>
                                    </p:set>
                                    <p:animEffect transition="in" filter="dissolve">
                                      <p:cBhvr>
                                        <p:cTn id="279" dur="100"/>
                                        <p:tgtEl>
                                          <p:spTgt spid="211"/>
                                        </p:tgtEl>
                                      </p:cBhvr>
                                    </p:animEffect>
                                  </p:childTnLst>
                                </p:cTn>
                              </p:par>
                            </p:childTnLst>
                          </p:cTn>
                        </p:par>
                        <p:par>
                          <p:cTn id="280" fill="hold">
                            <p:stCondLst>
                              <p:cond delay="10500"/>
                            </p:stCondLst>
                            <p:childTnLst>
                              <p:par>
                                <p:cTn id="281" presetID="9" presetClass="entr" presetSubtype="0" fill="hold" nodeType="afterEffect">
                                  <p:stCondLst>
                                    <p:cond delay="0"/>
                                  </p:stCondLst>
                                  <p:childTnLst>
                                    <p:set>
                                      <p:cBhvr>
                                        <p:cTn id="282" dur="100" fill="hold">
                                          <p:stCondLst>
                                            <p:cond delay="0"/>
                                          </p:stCondLst>
                                        </p:cTn>
                                        <p:tgtEl>
                                          <p:spTgt spid="297"/>
                                        </p:tgtEl>
                                        <p:attrNameLst>
                                          <p:attrName>style.visibility</p:attrName>
                                        </p:attrNameLst>
                                      </p:cBhvr>
                                      <p:to>
                                        <p:strVal val="visible"/>
                                      </p:to>
                                    </p:set>
                                    <p:animEffect transition="in" filter="dissolve">
                                      <p:cBhvr>
                                        <p:cTn id="283" dur="100"/>
                                        <p:tgtEl>
                                          <p:spTgt spid="297"/>
                                        </p:tgtEl>
                                      </p:cBhvr>
                                    </p:animEffect>
                                  </p:childTnLst>
                                </p:cTn>
                              </p:par>
                              <p:par>
                                <p:cTn id="284" presetID="9" presetClass="entr" presetSubtype="0" fill="hold" nodeType="withEffect">
                                  <p:stCondLst>
                                    <p:cond delay="0"/>
                                  </p:stCondLst>
                                  <p:childTnLst>
                                    <p:set>
                                      <p:cBhvr>
                                        <p:cTn id="285" dur="100" fill="hold">
                                          <p:stCondLst>
                                            <p:cond delay="0"/>
                                          </p:stCondLst>
                                        </p:cTn>
                                        <p:tgtEl>
                                          <p:spTgt spid="247"/>
                                        </p:tgtEl>
                                        <p:attrNameLst>
                                          <p:attrName>style.visibility</p:attrName>
                                        </p:attrNameLst>
                                      </p:cBhvr>
                                      <p:to>
                                        <p:strVal val="visible"/>
                                      </p:to>
                                    </p:set>
                                    <p:animEffect transition="in" filter="dissolve">
                                      <p:cBhvr>
                                        <p:cTn id="286" dur="100"/>
                                        <p:tgtEl>
                                          <p:spTgt spid="247"/>
                                        </p:tgtEl>
                                      </p:cBhvr>
                                    </p:animEffect>
                                  </p:childTnLst>
                                </p:cTn>
                              </p:par>
                            </p:childTnLst>
                          </p:cTn>
                        </p:par>
                        <p:par>
                          <p:cTn id="287" fill="hold">
                            <p:stCondLst>
                              <p:cond delay="11000"/>
                            </p:stCondLst>
                            <p:childTnLst>
                              <p:par>
                                <p:cTn id="288" presetID="9" presetClass="entr" presetSubtype="0" fill="hold" nodeType="afterEffect">
                                  <p:stCondLst>
                                    <p:cond delay="0"/>
                                  </p:stCondLst>
                                  <p:childTnLst>
                                    <p:set>
                                      <p:cBhvr>
                                        <p:cTn id="289" dur="100" fill="hold">
                                          <p:stCondLst>
                                            <p:cond delay="0"/>
                                          </p:stCondLst>
                                        </p:cTn>
                                        <p:tgtEl>
                                          <p:spTgt spid="265"/>
                                        </p:tgtEl>
                                        <p:attrNameLst>
                                          <p:attrName>style.visibility</p:attrName>
                                        </p:attrNameLst>
                                      </p:cBhvr>
                                      <p:to>
                                        <p:strVal val="visible"/>
                                      </p:to>
                                    </p:set>
                                    <p:animEffect transition="in" filter="dissolve">
                                      <p:cBhvr>
                                        <p:cTn id="290" dur="100"/>
                                        <p:tgtEl>
                                          <p:spTgt spid="265"/>
                                        </p:tgtEl>
                                      </p:cBhvr>
                                    </p:animEffect>
                                  </p:childTnLst>
                                </p:cTn>
                              </p:par>
                            </p:childTnLst>
                          </p:cTn>
                        </p:par>
                        <p:par>
                          <p:cTn id="291" fill="hold">
                            <p:stCondLst>
                              <p:cond delay="11500"/>
                            </p:stCondLst>
                            <p:childTnLst>
                              <p:par>
                                <p:cTn id="292" presetID="9" presetClass="entr" presetSubtype="0" fill="hold" nodeType="afterEffect">
                                  <p:stCondLst>
                                    <p:cond delay="0"/>
                                  </p:stCondLst>
                                  <p:childTnLst>
                                    <p:set>
                                      <p:cBhvr>
                                        <p:cTn id="293" dur="100" fill="hold">
                                          <p:stCondLst>
                                            <p:cond delay="0"/>
                                          </p:stCondLst>
                                        </p:cTn>
                                        <p:tgtEl>
                                          <p:spTgt spid="229"/>
                                        </p:tgtEl>
                                        <p:attrNameLst>
                                          <p:attrName>style.visibility</p:attrName>
                                        </p:attrNameLst>
                                      </p:cBhvr>
                                      <p:to>
                                        <p:strVal val="visible"/>
                                      </p:to>
                                    </p:set>
                                    <p:animEffect transition="in" filter="dissolve">
                                      <p:cBhvr>
                                        <p:cTn id="294" dur="100"/>
                                        <p:tgtEl>
                                          <p:spTgt spid="229"/>
                                        </p:tgtEl>
                                      </p:cBhvr>
                                    </p:animEffect>
                                  </p:childTnLst>
                                </p:cTn>
                              </p:par>
                            </p:childTnLst>
                          </p:cTn>
                        </p:par>
                        <p:par>
                          <p:cTn id="295" fill="hold">
                            <p:stCondLst>
                              <p:cond delay="12000"/>
                            </p:stCondLst>
                            <p:childTnLst>
                              <p:par>
                                <p:cTn id="296" presetID="9" presetClass="entr" presetSubtype="0" fill="hold" nodeType="afterEffect">
                                  <p:stCondLst>
                                    <p:cond delay="0"/>
                                  </p:stCondLst>
                                  <p:childTnLst>
                                    <p:set>
                                      <p:cBhvr>
                                        <p:cTn id="297" dur="100" fill="hold">
                                          <p:stCondLst>
                                            <p:cond delay="0"/>
                                          </p:stCondLst>
                                        </p:cTn>
                                        <p:tgtEl>
                                          <p:spTgt spid="202"/>
                                        </p:tgtEl>
                                        <p:attrNameLst>
                                          <p:attrName>style.visibility</p:attrName>
                                        </p:attrNameLst>
                                      </p:cBhvr>
                                      <p:to>
                                        <p:strVal val="visible"/>
                                      </p:to>
                                    </p:set>
                                    <p:animEffect transition="in" filter="dissolve">
                                      <p:cBhvr>
                                        <p:cTn id="298" dur="100"/>
                                        <p:tgtEl>
                                          <p:spTgt spid="202"/>
                                        </p:tgtEl>
                                      </p:cBhvr>
                                    </p:animEffect>
                                  </p:childTnLst>
                                </p:cTn>
                              </p:par>
                              <p:par>
                                <p:cTn id="299" presetID="9" presetClass="entr" presetSubtype="0" fill="hold" nodeType="withEffect">
                                  <p:stCondLst>
                                    <p:cond delay="0"/>
                                  </p:stCondLst>
                                  <p:childTnLst>
                                    <p:set>
                                      <p:cBhvr>
                                        <p:cTn id="300" dur="100" fill="hold">
                                          <p:stCondLst>
                                            <p:cond delay="0"/>
                                          </p:stCondLst>
                                        </p:cTn>
                                        <p:tgtEl>
                                          <p:spTgt spid="294"/>
                                        </p:tgtEl>
                                        <p:attrNameLst>
                                          <p:attrName>style.visibility</p:attrName>
                                        </p:attrNameLst>
                                      </p:cBhvr>
                                      <p:to>
                                        <p:strVal val="visible"/>
                                      </p:to>
                                    </p:set>
                                    <p:animEffect transition="in" filter="dissolve">
                                      <p:cBhvr>
                                        <p:cTn id="301" dur="100"/>
                                        <p:tgtEl>
                                          <p:spTgt spid="294"/>
                                        </p:tgtEl>
                                      </p:cBhvr>
                                    </p:animEffect>
                                  </p:childTnLst>
                                </p:cTn>
                              </p:par>
                            </p:childTnLst>
                          </p:cTn>
                        </p:par>
                        <p:par>
                          <p:cTn id="302" fill="hold">
                            <p:stCondLst>
                              <p:cond delay="12500"/>
                            </p:stCondLst>
                            <p:childTnLst>
                              <p:par>
                                <p:cTn id="303" presetID="9" presetClass="entr" presetSubtype="0" fill="hold" nodeType="afterEffect">
                                  <p:stCondLst>
                                    <p:cond delay="0"/>
                                  </p:stCondLst>
                                  <p:childTnLst>
                                    <p:set>
                                      <p:cBhvr>
                                        <p:cTn id="304" dur="100" fill="hold">
                                          <p:stCondLst>
                                            <p:cond delay="0"/>
                                          </p:stCondLst>
                                        </p:cTn>
                                        <p:tgtEl>
                                          <p:spTgt spid="272"/>
                                        </p:tgtEl>
                                        <p:attrNameLst>
                                          <p:attrName>style.visibility</p:attrName>
                                        </p:attrNameLst>
                                      </p:cBhvr>
                                      <p:to>
                                        <p:strVal val="visible"/>
                                      </p:to>
                                    </p:set>
                                    <p:animEffect transition="in" filter="dissolve">
                                      <p:cBhvr>
                                        <p:cTn id="305" dur="100"/>
                                        <p:tgtEl>
                                          <p:spTgt spid="272"/>
                                        </p:tgtEl>
                                      </p:cBhvr>
                                    </p:animEffect>
                                  </p:childTnLst>
                                </p:cTn>
                              </p:par>
                            </p:childTnLst>
                          </p:cTn>
                        </p:par>
                        <p:par>
                          <p:cTn id="306" fill="hold">
                            <p:stCondLst>
                              <p:cond delay="13000"/>
                            </p:stCondLst>
                            <p:childTnLst>
                              <p:par>
                                <p:cTn id="307" presetID="9" presetClass="entr" presetSubtype="0" fill="hold" nodeType="afterEffect">
                                  <p:stCondLst>
                                    <p:cond delay="0"/>
                                  </p:stCondLst>
                                  <p:childTnLst>
                                    <p:set>
                                      <p:cBhvr>
                                        <p:cTn id="308" dur="100" fill="hold">
                                          <p:stCondLst>
                                            <p:cond delay="0"/>
                                          </p:stCondLst>
                                        </p:cTn>
                                        <p:tgtEl>
                                          <p:spTgt spid="244"/>
                                        </p:tgtEl>
                                        <p:attrNameLst>
                                          <p:attrName>style.visibility</p:attrName>
                                        </p:attrNameLst>
                                      </p:cBhvr>
                                      <p:to>
                                        <p:strVal val="visible"/>
                                      </p:to>
                                    </p:set>
                                    <p:animEffect transition="in" filter="dissolve">
                                      <p:cBhvr>
                                        <p:cTn id="309" dur="100"/>
                                        <p:tgtEl>
                                          <p:spTgt spid="244"/>
                                        </p:tgtEl>
                                      </p:cBhvr>
                                    </p:animEffect>
                                  </p:childTnLst>
                                </p:cTn>
                              </p:par>
                            </p:childTnLst>
                          </p:cTn>
                        </p:par>
                        <p:par>
                          <p:cTn id="310" fill="hold">
                            <p:stCondLst>
                              <p:cond delay="13500"/>
                            </p:stCondLst>
                            <p:childTnLst>
                              <p:par>
                                <p:cTn id="311" presetID="9" presetClass="entr" presetSubtype="0" fill="hold" nodeType="afterEffect">
                                  <p:stCondLst>
                                    <p:cond delay="0"/>
                                  </p:stCondLst>
                                  <p:childTnLst>
                                    <p:set>
                                      <p:cBhvr>
                                        <p:cTn id="312" dur="100" fill="hold">
                                          <p:stCondLst>
                                            <p:cond delay="0"/>
                                          </p:stCondLst>
                                        </p:cTn>
                                        <p:tgtEl>
                                          <p:spTgt spid="235"/>
                                        </p:tgtEl>
                                        <p:attrNameLst>
                                          <p:attrName>style.visibility</p:attrName>
                                        </p:attrNameLst>
                                      </p:cBhvr>
                                      <p:to>
                                        <p:strVal val="visible"/>
                                      </p:to>
                                    </p:set>
                                    <p:animEffect transition="in" filter="dissolve">
                                      <p:cBhvr>
                                        <p:cTn id="313" dur="100"/>
                                        <p:tgtEl>
                                          <p:spTgt spid="235"/>
                                        </p:tgtEl>
                                      </p:cBhvr>
                                    </p:animEffect>
                                  </p:childTnLst>
                                </p:cTn>
                              </p:par>
                              <p:par>
                                <p:cTn id="314" presetID="9" presetClass="entr" presetSubtype="0" fill="hold" nodeType="withEffect">
                                  <p:stCondLst>
                                    <p:cond delay="0"/>
                                  </p:stCondLst>
                                  <p:childTnLst>
                                    <p:set>
                                      <p:cBhvr>
                                        <p:cTn id="315" dur="100" fill="hold">
                                          <p:stCondLst>
                                            <p:cond delay="0"/>
                                          </p:stCondLst>
                                        </p:cTn>
                                        <p:tgtEl>
                                          <p:spTgt spid="275"/>
                                        </p:tgtEl>
                                        <p:attrNameLst>
                                          <p:attrName>style.visibility</p:attrName>
                                        </p:attrNameLst>
                                      </p:cBhvr>
                                      <p:to>
                                        <p:strVal val="visible"/>
                                      </p:to>
                                    </p:set>
                                    <p:animEffect transition="in" filter="dissolve">
                                      <p:cBhvr>
                                        <p:cTn id="316" dur="100"/>
                                        <p:tgtEl>
                                          <p:spTgt spid="275"/>
                                        </p:tgtEl>
                                      </p:cBhvr>
                                    </p:animEffect>
                                  </p:childTnLst>
                                </p:cTn>
                              </p:par>
                            </p:childTnLst>
                          </p:cTn>
                        </p:par>
                        <p:par>
                          <p:cTn id="317" fill="hold">
                            <p:stCondLst>
                              <p:cond delay="14000"/>
                            </p:stCondLst>
                            <p:childTnLst>
                              <p:par>
                                <p:cTn id="318" presetID="9" presetClass="entr" presetSubtype="0" fill="hold" nodeType="afterEffect">
                                  <p:stCondLst>
                                    <p:cond delay="0"/>
                                  </p:stCondLst>
                                  <p:childTnLst>
                                    <p:set>
                                      <p:cBhvr>
                                        <p:cTn id="319" dur="100" fill="hold">
                                          <p:stCondLst>
                                            <p:cond delay="0"/>
                                          </p:stCondLst>
                                        </p:cTn>
                                        <p:tgtEl>
                                          <p:spTgt spid="278"/>
                                        </p:tgtEl>
                                        <p:attrNameLst>
                                          <p:attrName>style.visibility</p:attrName>
                                        </p:attrNameLst>
                                      </p:cBhvr>
                                      <p:to>
                                        <p:strVal val="visible"/>
                                      </p:to>
                                    </p:set>
                                    <p:animEffect transition="in" filter="dissolve">
                                      <p:cBhvr>
                                        <p:cTn id="320" dur="100"/>
                                        <p:tgtEl>
                                          <p:spTgt spid="278"/>
                                        </p:tgtEl>
                                      </p:cBhvr>
                                    </p:animEffect>
                                  </p:childTnLst>
                                </p:cTn>
                              </p:par>
                            </p:childTnLst>
                          </p:cTn>
                        </p:par>
                        <p:par>
                          <p:cTn id="321" fill="hold">
                            <p:stCondLst>
                              <p:cond delay="14500"/>
                            </p:stCondLst>
                            <p:childTnLst>
                              <p:par>
                                <p:cTn id="322" presetID="9" presetClass="entr" presetSubtype="0" fill="hold" nodeType="afterEffect">
                                  <p:stCondLst>
                                    <p:cond delay="0"/>
                                  </p:stCondLst>
                                  <p:childTnLst>
                                    <p:set>
                                      <p:cBhvr>
                                        <p:cTn id="323" dur="100" fill="hold">
                                          <p:stCondLst>
                                            <p:cond delay="0"/>
                                          </p:stCondLst>
                                        </p:cTn>
                                        <p:tgtEl>
                                          <p:spTgt spid="226"/>
                                        </p:tgtEl>
                                        <p:attrNameLst>
                                          <p:attrName>style.visibility</p:attrName>
                                        </p:attrNameLst>
                                      </p:cBhvr>
                                      <p:to>
                                        <p:strVal val="visible"/>
                                      </p:to>
                                    </p:set>
                                    <p:animEffect transition="in" filter="dissolve">
                                      <p:cBhvr>
                                        <p:cTn id="324" dur="100"/>
                                        <p:tgtEl>
                                          <p:spTgt spid="226"/>
                                        </p:tgtEl>
                                      </p:cBhvr>
                                    </p:animEffect>
                                  </p:childTnLst>
                                </p:cTn>
                              </p:par>
                            </p:childTnLst>
                          </p:cTn>
                        </p:par>
                        <p:par>
                          <p:cTn id="325" fill="hold">
                            <p:stCondLst>
                              <p:cond delay="15000"/>
                            </p:stCondLst>
                            <p:childTnLst>
                              <p:par>
                                <p:cTn id="326" presetID="9" presetClass="entr" presetSubtype="0" fill="hold" nodeType="afterEffect">
                                  <p:stCondLst>
                                    <p:cond delay="0"/>
                                  </p:stCondLst>
                                  <p:childTnLst>
                                    <p:set>
                                      <p:cBhvr>
                                        <p:cTn id="327" dur="100" fill="hold">
                                          <p:stCondLst>
                                            <p:cond delay="0"/>
                                          </p:stCondLst>
                                        </p:cTn>
                                        <p:tgtEl>
                                          <p:spTgt spid="287"/>
                                        </p:tgtEl>
                                        <p:attrNameLst>
                                          <p:attrName>style.visibility</p:attrName>
                                        </p:attrNameLst>
                                      </p:cBhvr>
                                      <p:to>
                                        <p:strVal val="visible"/>
                                      </p:to>
                                    </p:set>
                                    <p:animEffect transition="in" filter="dissolve">
                                      <p:cBhvr>
                                        <p:cTn id="328" dur="100"/>
                                        <p:tgtEl>
                                          <p:spTgt spid="287"/>
                                        </p:tgtEl>
                                      </p:cBhvr>
                                    </p:animEffect>
                                  </p:childTnLst>
                                </p:cTn>
                              </p:par>
                            </p:childTnLst>
                          </p:cTn>
                        </p:par>
                        <p:par>
                          <p:cTn id="329" fill="hold">
                            <p:stCondLst>
                              <p:cond delay="15500"/>
                            </p:stCondLst>
                            <p:childTnLst>
                              <p:par>
                                <p:cTn id="330" presetID="9" presetClass="entr" presetSubtype="0" fill="hold" nodeType="afterEffect">
                                  <p:stCondLst>
                                    <p:cond delay="0"/>
                                  </p:stCondLst>
                                  <p:childTnLst>
                                    <p:set>
                                      <p:cBhvr>
                                        <p:cTn id="331" dur="100" fill="hold">
                                          <p:stCondLst>
                                            <p:cond delay="0"/>
                                          </p:stCondLst>
                                        </p:cTn>
                                        <p:tgtEl>
                                          <p:spTgt spid="253"/>
                                        </p:tgtEl>
                                        <p:attrNameLst>
                                          <p:attrName>style.visibility</p:attrName>
                                        </p:attrNameLst>
                                      </p:cBhvr>
                                      <p:to>
                                        <p:strVal val="visible"/>
                                      </p:to>
                                    </p:set>
                                    <p:animEffect transition="in" filter="dissolve">
                                      <p:cBhvr>
                                        <p:cTn id="332" dur="100"/>
                                        <p:tgtEl>
                                          <p:spTgt spid="253"/>
                                        </p:tgtEl>
                                      </p:cBhvr>
                                    </p:animEffect>
                                  </p:childTnLst>
                                </p:cTn>
                              </p:par>
                              <p:par>
                                <p:cTn id="333" presetID="9" presetClass="entr" presetSubtype="0" fill="hold" nodeType="withEffect">
                                  <p:stCondLst>
                                    <p:cond delay="0"/>
                                  </p:stCondLst>
                                  <p:childTnLst>
                                    <p:set>
                                      <p:cBhvr>
                                        <p:cTn id="334" dur="100" fill="hold">
                                          <p:stCondLst>
                                            <p:cond delay="0"/>
                                          </p:stCondLst>
                                        </p:cTn>
                                        <p:tgtEl>
                                          <p:spTgt spid="223"/>
                                        </p:tgtEl>
                                        <p:attrNameLst>
                                          <p:attrName>style.visibility</p:attrName>
                                        </p:attrNameLst>
                                      </p:cBhvr>
                                      <p:to>
                                        <p:strVal val="visible"/>
                                      </p:to>
                                    </p:set>
                                    <p:animEffect transition="in" filter="dissolve">
                                      <p:cBhvr>
                                        <p:cTn id="335" dur="100"/>
                                        <p:tgtEl>
                                          <p:spTgt spid="223"/>
                                        </p:tgtEl>
                                      </p:cBhvr>
                                    </p:animEffect>
                                  </p:childTnLst>
                                </p:cTn>
                              </p:par>
                            </p:childTnLst>
                          </p:cTn>
                        </p:par>
                        <p:par>
                          <p:cTn id="336" fill="hold">
                            <p:stCondLst>
                              <p:cond delay="16000"/>
                            </p:stCondLst>
                            <p:childTnLst>
                              <p:par>
                                <p:cTn id="337" presetID="9" presetClass="entr" presetSubtype="0" fill="hold" nodeType="afterEffect">
                                  <p:stCondLst>
                                    <p:cond delay="0"/>
                                  </p:stCondLst>
                                  <p:childTnLst>
                                    <p:set>
                                      <p:cBhvr>
                                        <p:cTn id="338" dur="100" fill="hold">
                                          <p:stCondLst>
                                            <p:cond delay="0"/>
                                          </p:stCondLst>
                                        </p:cTn>
                                        <p:tgtEl>
                                          <p:spTgt spid="284"/>
                                        </p:tgtEl>
                                        <p:attrNameLst>
                                          <p:attrName>style.visibility</p:attrName>
                                        </p:attrNameLst>
                                      </p:cBhvr>
                                      <p:to>
                                        <p:strVal val="visible"/>
                                      </p:to>
                                    </p:set>
                                    <p:animEffect transition="in" filter="dissolve">
                                      <p:cBhvr>
                                        <p:cTn id="339" dur="100"/>
                                        <p:tgtEl>
                                          <p:spTgt spid="284"/>
                                        </p:tgtEl>
                                      </p:cBhvr>
                                    </p:animEffect>
                                  </p:childTnLst>
                                </p:cTn>
                              </p:par>
                            </p:childTnLst>
                          </p:cTn>
                        </p:par>
                        <p:par>
                          <p:cTn id="340" fill="hold">
                            <p:stCondLst>
                              <p:cond delay="16500"/>
                            </p:stCondLst>
                            <p:childTnLst>
                              <p:par>
                                <p:cTn id="341" presetID="9" presetClass="entr" presetSubtype="0" fill="hold" nodeType="afterEffect">
                                  <p:stCondLst>
                                    <p:cond delay="0"/>
                                  </p:stCondLst>
                                  <p:childTnLst>
                                    <p:set>
                                      <p:cBhvr>
                                        <p:cTn id="342" dur="100" fill="hold">
                                          <p:stCondLst>
                                            <p:cond delay="0"/>
                                          </p:stCondLst>
                                        </p:cTn>
                                        <p:tgtEl>
                                          <p:spTgt spid="241"/>
                                        </p:tgtEl>
                                        <p:attrNameLst>
                                          <p:attrName>style.visibility</p:attrName>
                                        </p:attrNameLst>
                                      </p:cBhvr>
                                      <p:to>
                                        <p:strVal val="visible"/>
                                      </p:to>
                                    </p:set>
                                    <p:animEffect transition="in" filter="dissolve">
                                      <p:cBhvr>
                                        <p:cTn id="343" dur="100"/>
                                        <p:tgtEl>
                                          <p:spTgt spid="241"/>
                                        </p:tgtEl>
                                      </p:cBhvr>
                                    </p:animEffect>
                                  </p:childTnLst>
                                </p:cTn>
                              </p:par>
                            </p:childTnLst>
                          </p:cTn>
                        </p:par>
                        <p:par>
                          <p:cTn id="344" fill="hold">
                            <p:stCondLst>
                              <p:cond delay="17000"/>
                            </p:stCondLst>
                            <p:childTnLst>
                              <p:par>
                                <p:cTn id="345" presetID="9" presetClass="entr" presetSubtype="0" fill="hold" nodeType="afterEffect">
                                  <p:stCondLst>
                                    <p:cond delay="0"/>
                                  </p:stCondLst>
                                  <p:childTnLst>
                                    <p:set>
                                      <p:cBhvr>
                                        <p:cTn id="346" dur="100" fill="hold">
                                          <p:stCondLst>
                                            <p:cond delay="0"/>
                                          </p:stCondLst>
                                        </p:cTn>
                                        <p:tgtEl>
                                          <p:spTgt spid="238"/>
                                        </p:tgtEl>
                                        <p:attrNameLst>
                                          <p:attrName>style.visibility</p:attrName>
                                        </p:attrNameLst>
                                      </p:cBhvr>
                                      <p:to>
                                        <p:strVal val="visible"/>
                                      </p:to>
                                    </p:set>
                                    <p:animEffect transition="in" filter="dissolve">
                                      <p:cBhvr>
                                        <p:cTn id="347" dur="100"/>
                                        <p:tgtEl>
                                          <p:spTgt spid="238"/>
                                        </p:tgtEl>
                                      </p:cBhvr>
                                    </p:animEffect>
                                  </p:childTnLst>
                                </p:cTn>
                              </p:par>
                              <p:par>
                                <p:cTn id="348" presetID="9" presetClass="entr" presetSubtype="0" fill="hold" nodeType="withEffect">
                                  <p:stCondLst>
                                    <p:cond delay="0"/>
                                  </p:stCondLst>
                                  <p:childTnLst>
                                    <p:set>
                                      <p:cBhvr>
                                        <p:cTn id="349" dur="100" fill="hold">
                                          <p:stCondLst>
                                            <p:cond delay="0"/>
                                          </p:stCondLst>
                                        </p:cTn>
                                        <p:tgtEl>
                                          <p:spTgt spid="281"/>
                                        </p:tgtEl>
                                        <p:attrNameLst>
                                          <p:attrName>style.visibility</p:attrName>
                                        </p:attrNameLst>
                                      </p:cBhvr>
                                      <p:to>
                                        <p:strVal val="visible"/>
                                      </p:to>
                                    </p:set>
                                    <p:animEffect transition="in" filter="dissolve">
                                      <p:cBhvr>
                                        <p:cTn id="350" dur="100"/>
                                        <p:tgtEl>
                                          <p:spTgt spid="281"/>
                                        </p:tgtEl>
                                      </p:cBhvr>
                                    </p:animEffect>
                                  </p:childTnLst>
                                </p:cTn>
                              </p:par>
                            </p:childTnLst>
                          </p:cTn>
                        </p:par>
                        <p:par>
                          <p:cTn id="351" fill="hold">
                            <p:stCondLst>
                              <p:cond delay="17500"/>
                            </p:stCondLst>
                            <p:childTnLst>
                              <p:par>
                                <p:cTn id="352" presetID="9" presetClass="entr" presetSubtype="0" fill="hold" nodeType="afterEffect">
                                  <p:stCondLst>
                                    <p:cond delay="0"/>
                                  </p:stCondLst>
                                  <p:childTnLst>
                                    <p:set>
                                      <p:cBhvr>
                                        <p:cTn id="353" dur="100" fill="hold">
                                          <p:stCondLst>
                                            <p:cond delay="0"/>
                                          </p:stCondLst>
                                        </p:cTn>
                                        <p:tgtEl>
                                          <p:spTgt spid="291"/>
                                        </p:tgtEl>
                                        <p:attrNameLst>
                                          <p:attrName>style.visibility</p:attrName>
                                        </p:attrNameLst>
                                      </p:cBhvr>
                                      <p:to>
                                        <p:strVal val="visible"/>
                                      </p:to>
                                    </p:set>
                                    <p:animEffect transition="in" filter="dissolve">
                                      <p:cBhvr>
                                        <p:cTn id="354" dur="100"/>
                                        <p:tgtEl>
                                          <p:spTgt spid="291"/>
                                        </p:tgtEl>
                                      </p:cBhvr>
                                    </p:animEffect>
                                  </p:childTnLst>
                                </p:cTn>
                              </p:par>
                            </p:childTnLst>
                          </p:cTn>
                        </p:par>
                        <p:par>
                          <p:cTn id="355" fill="hold">
                            <p:stCondLst>
                              <p:cond delay="18000"/>
                            </p:stCondLst>
                            <p:childTnLst>
                              <p:par>
                                <p:cTn id="356" presetID="9" presetClass="entr" presetSubtype="0" fill="hold" nodeType="afterEffect">
                                  <p:stCondLst>
                                    <p:cond delay="1500"/>
                                  </p:stCondLst>
                                  <p:childTnLst>
                                    <p:set>
                                      <p:cBhvr>
                                        <p:cTn id="357" dur="100" fill="hold">
                                          <p:stCondLst>
                                            <p:cond delay="0"/>
                                          </p:stCondLst>
                                        </p:cTn>
                                        <p:tgtEl>
                                          <p:spTgt spid="300"/>
                                        </p:tgtEl>
                                        <p:attrNameLst>
                                          <p:attrName>style.visibility</p:attrName>
                                        </p:attrNameLst>
                                      </p:cBhvr>
                                      <p:to>
                                        <p:strVal val="visible"/>
                                      </p:to>
                                    </p:set>
                                    <p:animEffect transition="in" filter="dissolve">
                                      <p:cBhvr>
                                        <p:cTn id="358" dur="1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2" grpId="0" animBg="1"/>
      <p:bldP spid="2" grpId="0" animBg="1"/>
      <p:bldP spid="41" grpId="0" animBg="1"/>
      <p:bldP spid="42" grpId="0" animBg="1"/>
      <p:bldP spid="50" grpId="0"/>
      <p:bldP spid="53" grpId="0"/>
      <p:bldP spid="54" grpId="0"/>
      <p:bldP spid="55" grpId="0"/>
      <p:bldP spid="56" grpId="0" animBg="1"/>
      <p:bldP spid="57" grpId="0" animBg="1"/>
      <p:bldP spid="58" grpId="0" animBg="1"/>
      <p:bldP spid="59" grpId="0" animBg="1"/>
      <p:bldP spid="60" grpId="0" animBg="1"/>
      <p:bldP spid="61" grpId="0" animBg="1"/>
      <p:bldP spid="62" grpId="0" animBg="1"/>
      <p:bldP spid="63" grpId="0" animBg="1"/>
      <p:bldP spid="74" grpId="0" animBg="1"/>
      <p:bldP spid="76" grpId="0" animBg="1"/>
      <p:bldP spid="77" grpId="0" animBg="1"/>
      <p:bldP spid="80" grpId="0" animBg="1"/>
      <p:bldP spid="81" grpId="0" animBg="1"/>
      <p:bldP spid="87" grpId="0" animBg="1"/>
      <p:bldP spid="88" grpId="0" animBg="1"/>
      <p:bldP spid="89" grpId="0" animBg="1"/>
      <p:bldP spid="90" grpId="0" animBg="1"/>
      <p:bldP spid="91" grpId="0" animBg="1"/>
      <p:bldP spid="92" grpId="0" animBg="1"/>
      <p:bldP spid="29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4160" y="885801"/>
            <a:ext cx="8584006" cy="2476500"/>
          </a:xfrm>
        </p:spPr>
        <p:txBody>
          <a:bodyPr/>
          <a:lstStyle/>
          <a:p>
            <a:r>
              <a:rPr lang="en-US" altLang="en-US"/>
              <a:t>Dockerfile carries the instructions to build a docker image</a:t>
            </a:r>
          </a:p>
          <a:p>
            <a:pPr lvl="1"/>
            <a:r>
              <a:rPr lang="en-US" altLang="en-US"/>
              <a:t>Base image to use</a:t>
            </a:r>
          </a:p>
          <a:p>
            <a:pPr lvl="1"/>
            <a:r>
              <a:rPr lang="en-US" altLang="en-US"/>
              <a:t>Environmental variables</a:t>
            </a:r>
          </a:p>
          <a:p>
            <a:pPr lvl="1"/>
            <a:r>
              <a:rPr lang="en-US" altLang="en-US"/>
              <a:t>Build commands to carry out</a:t>
            </a:r>
          </a:p>
          <a:p>
            <a:pPr lvl="1"/>
            <a:r>
              <a:rPr lang="en-US" altLang="en-US"/>
              <a:t>Parameter for the newly built image</a:t>
            </a:r>
          </a:p>
          <a:p>
            <a:pPr lvl="1"/>
            <a:r>
              <a:rPr lang="en-US" altLang="en-US"/>
              <a:t>Other information on build process</a:t>
            </a:r>
          </a:p>
        </p:txBody>
      </p:sp>
      <p:sp>
        <p:nvSpPr>
          <p:cNvPr id="7" name="Title 6"/>
          <p:cNvSpPr>
            <a:spLocks noGrp="1"/>
          </p:cNvSpPr>
          <p:nvPr>
            <p:ph type="title"/>
          </p:nvPr>
        </p:nvSpPr>
        <p:spPr/>
        <p:txBody>
          <a:bodyPr/>
          <a:lstStyle/>
          <a:p>
            <a:r>
              <a:rPr altLang="en-US">
                <a:sym typeface="+mn-ea"/>
              </a:rPr>
              <a:t>Creating images</a:t>
            </a:r>
            <a:r>
              <a:rPr lang="en-US" altLang="en-US">
                <a:sym typeface="+mn-ea"/>
              </a:rPr>
              <a:t> - </a:t>
            </a:r>
            <a:r>
              <a:rPr lang="en-US" altLang="en-US">
                <a:solidFill>
                  <a:schemeClr val="accent2"/>
                </a:solidFill>
                <a:sym typeface="+mn-ea"/>
              </a:rPr>
              <a:t>Dockerfile</a:t>
            </a:r>
          </a:p>
        </p:txBody>
      </p:sp>
      <p:sp>
        <p:nvSpPr>
          <p:cNvPr id="2" name="Rectangle 1"/>
          <p:cNvSpPr/>
          <p:nvPr/>
        </p:nvSpPr>
        <p:spPr>
          <a:xfrm>
            <a:off x="5374640" y="1303655"/>
            <a:ext cx="3305175" cy="14001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j-lt"/>
            </a:endParaRPr>
          </a:p>
        </p:txBody>
      </p:sp>
      <p:sp>
        <p:nvSpPr>
          <p:cNvPr id="3" name="L-Shape 2"/>
          <p:cNvSpPr/>
          <p:nvPr/>
        </p:nvSpPr>
        <p:spPr>
          <a:xfrm>
            <a:off x="5587365" y="1609090"/>
            <a:ext cx="1062355" cy="951865"/>
          </a:xfrm>
          <a:prstGeom prst="corner">
            <a:avLst>
              <a:gd name="adj1" fmla="val 34738"/>
              <a:gd name="adj2" fmla="val 3742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 name="Right Triangle 3"/>
          <p:cNvSpPr/>
          <p:nvPr/>
        </p:nvSpPr>
        <p:spPr>
          <a:xfrm>
            <a:off x="5932805" y="1609090"/>
            <a:ext cx="716915" cy="624205"/>
          </a:xfrm>
          <a:prstGeom prst="r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Diagonal Stripe 4"/>
          <p:cNvSpPr/>
          <p:nvPr/>
        </p:nvSpPr>
        <p:spPr>
          <a:xfrm rot="13500000">
            <a:off x="6320155" y="676275"/>
            <a:ext cx="1831340" cy="1853565"/>
          </a:xfrm>
          <a:prstGeom prst="diagStripe">
            <a:avLst>
              <a:gd name="adj" fmla="val 513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8" name="Rectangle 7"/>
          <p:cNvSpPr/>
          <p:nvPr/>
        </p:nvSpPr>
        <p:spPr>
          <a:xfrm>
            <a:off x="6547485" y="2233295"/>
            <a:ext cx="1990090" cy="3276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9" name="Snip and Round Single Corner Rectangle 8"/>
          <p:cNvSpPr/>
          <p:nvPr/>
        </p:nvSpPr>
        <p:spPr>
          <a:xfrm>
            <a:off x="7207885" y="1589405"/>
            <a:ext cx="1329690" cy="643890"/>
          </a:xfrm>
          <a:prstGeom prst="snipRoundRect">
            <a:avLst>
              <a:gd name="adj1" fmla="val 50000"/>
              <a:gd name="adj2" fmla="val 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 name="Text Box 9"/>
          <p:cNvSpPr txBox="1"/>
          <p:nvPr/>
        </p:nvSpPr>
        <p:spPr>
          <a:xfrm>
            <a:off x="5363845" y="1299210"/>
            <a:ext cx="3315970" cy="306705"/>
          </a:xfrm>
          <a:prstGeom prst="rect">
            <a:avLst/>
          </a:prstGeom>
          <a:noFill/>
        </p:spPr>
        <p:txBody>
          <a:bodyPr wrap="square" rtlCol="0">
            <a:spAutoFit/>
          </a:bodyPr>
          <a:lstStyle/>
          <a:p>
            <a:pPr algn="ctr"/>
            <a:r>
              <a:rPr lang="" altLang="en-US" sz="1400"/>
              <a:t>Base image</a:t>
            </a:r>
          </a:p>
        </p:txBody>
      </p:sp>
      <p:sp>
        <p:nvSpPr>
          <p:cNvPr id="11" name="Text Box 10"/>
          <p:cNvSpPr txBox="1"/>
          <p:nvPr/>
        </p:nvSpPr>
        <p:spPr>
          <a:xfrm>
            <a:off x="5587365" y="1855470"/>
            <a:ext cx="2950210" cy="521970"/>
          </a:xfrm>
          <a:prstGeom prst="rect">
            <a:avLst/>
          </a:prstGeom>
          <a:noFill/>
        </p:spPr>
        <p:txBody>
          <a:bodyPr wrap="square" rtlCol="0">
            <a:spAutoFit/>
            <a:scene3d>
              <a:camera prst="orthographicFront"/>
              <a:lightRig rig="threePt" dir="t"/>
            </a:scene3d>
          </a:bodyPr>
          <a:lstStyle/>
          <a:p>
            <a:pPr algn="ctr"/>
            <a:r>
              <a:rPr lang="" altLang="en-US" sz="2800">
                <a:ln w="9525">
                  <a:solidFill>
                    <a:schemeClr val="tx1"/>
                  </a:solidFill>
                  <a:prstDash val="solid"/>
                </a:ln>
                <a:solidFill>
                  <a:schemeClr val="accent5"/>
                </a:solidFill>
                <a:effectLst>
                  <a:outerShdw blurRad="12700" dist="38100" dir="2700000" algn="tl" rotWithShape="0">
                    <a:schemeClr val="accent5">
                      <a:lumMod val="60000"/>
                      <a:lumOff val="40000"/>
                    </a:schemeClr>
                  </a:outerShdw>
                </a:effectLst>
              </a:rPr>
              <a:t>Instructions</a:t>
            </a:r>
          </a:p>
        </p:txBody>
      </p:sp>
      <p:sp>
        <p:nvSpPr>
          <p:cNvPr id="12" name="Text Box 11"/>
          <p:cNvSpPr txBox="1"/>
          <p:nvPr/>
        </p:nvSpPr>
        <p:spPr>
          <a:xfrm>
            <a:off x="5363845" y="3141980"/>
            <a:ext cx="3315970" cy="306705"/>
          </a:xfrm>
          <a:prstGeom prst="rect">
            <a:avLst/>
          </a:prstGeom>
          <a:noFill/>
        </p:spPr>
        <p:txBody>
          <a:bodyPr wrap="square" rtlCol="0">
            <a:spAutoFit/>
          </a:bodyPr>
          <a:lstStyle/>
          <a:p>
            <a:pPr algn="ctr"/>
            <a:r>
              <a:rPr lang="" altLang="en-US" sz="1400"/>
              <a:t>Docker daemon</a:t>
            </a:r>
          </a:p>
        </p:txBody>
      </p:sp>
      <p:sp>
        <p:nvSpPr>
          <p:cNvPr id="14" name="Rectangle 13"/>
          <p:cNvSpPr/>
          <p:nvPr/>
        </p:nvSpPr>
        <p:spPr>
          <a:xfrm>
            <a:off x="5374640" y="3886835"/>
            <a:ext cx="3305175" cy="5016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a:sym typeface="+mn-ea"/>
              </a:rPr>
              <a:t>New image</a:t>
            </a:r>
            <a:endParaRPr lang="en-US" dirty="0">
              <a:latin typeface="+mj-lt"/>
            </a:endParaRPr>
          </a:p>
        </p:txBody>
      </p:sp>
      <p:cxnSp>
        <p:nvCxnSpPr>
          <p:cNvPr id="16" name="Straight Arrow Connector 15"/>
          <p:cNvCxnSpPr>
            <a:stCxn id="2" idx="2"/>
            <a:endCxn id="12" idx="0"/>
          </p:cNvCxnSpPr>
          <p:nvPr/>
        </p:nvCxnSpPr>
        <p:spPr>
          <a:xfrm flipH="1">
            <a:off x="7021830" y="2703830"/>
            <a:ext cx="5715" cy="43815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2"/>
            <a:endCxn id="14" idx="0"/>
          </p:cNvCxnSpPr>
          <p:nvPr/>
        </p:nvCxnSpPr>
        <p:spPr>
          <a:xfrm>
            <a:off x="7021830" y="3448685"/>
            <a:ext cx="5715" cy="43815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4160" y="617831"/>
            <a:ext cx="8584006" cy="3743325"/>
          </a:xfrm>
        </p:spPr>
        <p:txBody>
          <a:bodyPr/>
          <a:lstStyle/>
          <a:p>
            <a:r>
              <a:rPr lang="en-US" altLang="en-US"/>
              <a:t>Build a docker image, when running the image, a python django server is served on port 2222 of host machine</a:t>
            </a:r>
          </a:p>
          <a:p>
            <a:r>
              <a:rPr lang="en-US" altLang="en-US"/>
              <a:t>Steps to consider:</a:t>
            </a:r>
          </a:p>
          <a:p>
            <a:pPr lvl="1"/>
            <a:r>
              <a:rPr lang="en-US" altLang="en-US"/>
              <a:t>Image base on Ubuntu 18.04 (using bash shell)</a:t>
            </a:r>
          </a:p>
          <a:p>
            <a:pPr lvl="1"/>
            <a:r>
              <a:rPr lang="en-US" altLang="en-US"/>
              <a:t>Python will be install (package python3, python3-pip using apt-get)</a:t>
            </a:r>
          </a:p>
          <a:p>
            <a:pPr lvl="1"/>
            <a:r>
              <a:rPr lang="en-US" altLang="en-US"/>
              <a:t>django will be install (using python pip)</a:t>
            </a:r>
          </a:p>
          <a:p>
            <a:pPr lvl="1"/>
            <a:r>
              <a:rPr lang="en-US" altLang="en-US"/>
              <a:t>A sample project will be created in the image (name dk_train)</a:t>
            </a:r>
          </a:p>
          <a:p>
            <a:pPr lvl="1"/>
            <a:r>
              <a:rPr lang="en-US" altLang="en-US"/>
              <a:t>Add default command to run when running the image</a:t>
            </a:r>
          </a:p>
          <a:p>
            <a:pPr lvl="1"/>
            <a:r>
              <a:rPr lang="en-US" altLang="en-US"/>
              <a:t>Export port 2222 from container to host machine*</a:t>
            </a:r>
          </a:p>
        </p:txBody>
      </p:sp>
      <p:sp>
        <p:nvSpPr>
          <p:cNvPr id="7" name="Title 6"/>
          <p:cNvSpPr>
            <a:spLocks noGrp="1"/>
          </p:cNvSpPr>
          <p:nvPr>
            <p:ph type="title"/>
          </p:nvPr>
        </p:nvSpPr>
        <p:spPr/>
        <p:txBody>
          <a:bodyPr/>
          <a:lstStyle/>
          <a:p>
            <a:r>
              <a:rPr altLang="en-US">
                <a:sym typeface="+mn-ea"/>
              </a:rPr>
              <a:t>Creating images</a:t>
            </a:r>
            <a:r>
              <a:rPr lang="en-US" altLang="en-US">
                <a:sym typeface="+mn-ea"/>
              </a:rPr>
              <a:t> - </a:t>
            </a:r>
            <a:r>
              <a:rPr lang="en-US" altLang="en-US">
                <a:solidFill>
                  <a:schemeClr val="accent2"/>
                </a:solidFill>
                <a:sym typeface="+mn-ea"/>
              </a:rPr>
              <a:t>Dockerfile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4160" y="617831"/>
            <a:ext cx="8584006" cy="706755"/>
          </a:xfrm>
        </p:spPr>
        <p:txBody>
          <a:bodyPr/>
          <a:lstStyle/>
          <a:p>
            <a:r>
              <a:rPr lang="en-US" altLang="en-US"/>
              <a:t>Build a docker image, when running the image, a python django server is served on port 2222 of host machine</a:t>
            </a:r>
          </a:p>
        </p:txBody>
      </p:sp>
      <p:sp>
        <p:nvSpPr>
          <p:cNvPr id="7" name="Title 6"/>
          <p:cNvSpPr>
            <a:spLocks noGrp="1"/>
          </p:cNvSpPr>
          <p:nvPr>
            <p:ph type="title"/>
          </p:nvPr>
        </p:nvSpPr>
        <p:spPr/>
        <p:txBody>
          <a:bodyPr/>
          <a:lstStyle/>
          <a:p>
            <a:r>
              <a:rPr altLang="en-US">
                <a:sym typeface="+mn-ea"/>
              </a:rPr>
              <a:t>Creating images</a:t>
            </a:r>
            <a:r>
              <a:rPr lang="en-US" altLang="en-US">
                <a:sym typeface="+mn-ea"/>
              </a:rPr>
              <a:t> - </a:t>
            </a:r>
            <a:r>
              <a:rPr lang="en-US" altLang="en-US">
                <a:solidFill>
                  <a:schemeClr val="accent2"/>
                </a:solidFill>
                <a:sym typeface="+mn-ea"/>
              </a:rPr>
              <a:t>Dockerfile</a:t>
            </a:r>
          </a:p>
        </p:txBody>
      </p:sp>
      <p:sp>
        <p:nvSpPr>
          <p:cNvPr id="2" name="Text Box 1"/>
          <p:cNvSpPr txBox="1"/>
          <p:nvPr/>
        </p:nvSpPr>
        <p:spPr>
          <a:xfrm>
            <a:off x="433070" y="1558925"/>
            <a:ext cx="8145780" cy="3476625"/>
          </a:xfrm>
          <a:prstGeom prst="rect">
            <a:avLst/>
          </a:prstGeom>
          <a:solidFill>
            <a:schemeClr val="bg1">
              <a:lumMod val="95000"/>
            </a:schemeClr>
          </a:solidFill>
        </p:spPr>
        <p:txBody>
          <a:bodyPr wrap="square" rtlCol="0">
            <a:spAutoFit/>
          </a:bodyPr>
          <a:lstStyle/>
          <a:p>
            <a:r>
              <a:rPr lang="en-US" altLang="en-US" sz="1000" dirty="0">
                <a:latin typeface="Courier New" panose="02070309020205020404" charset="0"/>
                <a:cs typeface="Courier New" panose="02070309020205020404" charset="0"/>
              </a:rPr>
              <a:t># Base image to build this image from                                                                                                                                                                         </a:t>
            </a:r>
          </a:p>
          <a:p>
            <a:r>
              <a:rPr lang="en-US" altLang="en-US" sz="1000" b="1" dirty="0">
                <a:solidFill>
                  <a:schemeClr val="accent2"/>
                </a:solidFill>
                <a:latin typeface="Courier New" panose="02070309020205020404" charset="0"/>
                <a:cs typeface="Courier New" panose="02070309020205020404" charset="0"/>
              </a:rPr>
              <a:t>FROM </a:t>
            </a:r>
            <a:r>
              <a:rPr lang="en-US" altLang="en-US" sz="1000" b="1" dirty="0">
                <a:solidFill>
                  <a:srgbClr val="0070C0"/>
                </a:solidFill>
                <a:latin typeface="Courier New" panose="02070309020205020404" charset="0"/>
                <a:cs typeface="Courier New" panose="02070309020205020404" charset="0"/>
              </a:rPr>
              <a:t>ubuntu:18.04</a:t>
            </a:r>
            <a:endParaRPr lang="en-US" altLang="en-US" sz="1000" dirty="0">
              <a:latin typeface="Courier New" panose="02070309020205020404" charset="0"/>
              <a:cs typeface="Courier New" panose="02070309020205020404" charset="0"/>
            </a:endParaRPr>
          </a:p>
          <a:p>
            <a:r>
              <a:rPr lang="en-US" altLang="en-US" sz="1000" dirty="0">
                <a:latin typeface="Courier New" panose="02070309020205020404" charset="0"/>
                <a:cs typeface="Courier New" panose="02070309020205020404" charset="0"/>
              </a:rPr>
              <a:t>                                                                                                                                                                                                              </a:t>
            </a:r>
          </a:p>
          <a:p>
            <a:r>
              <a:rPr lang="en-US" altLang="en-US" sz="1000" dirty="0">
                <a:latin typeface="Courier New" panose="02070309020205020404" charset="0"/>
                <a:cs typeface="Courier New" panose="02070309020205020404" charset="0"/>
              </a:rPr>
              <a:t># update ubuntu software repository cache &amp; install python</a:t>
            </a:r>
          </a:p>
          <a:p>
            <a:r>
              <a:rPr lang="en-US" altLang="en-US" sz="1000" b="1" dirty="0">
                <a:solidFill>
                  <a:schemeClr val="accent2"/>
                </a:solidFill>
                <a:latin typeface="Courier New" panose="02070309020205020404" charset="0"/>
                <a:cs typeface="Courier New" panose="02070309020205020404" charset="0"/>
              </a:rPr>
              <a:t>RUN </a:t>
            </a:r>
            <a:r>
              <a:rPr lang="en-US" altLang="en-US" sz="1000" b="1" dirty="0">
                <a:solidFill>
                  <a:srgbClr val="0070C0"/>
                </a:solidFill>
                <a:latin typeface="Courier New" panose="02070309020205020404" charset="0"/>
                <a:cs typeface="Courier New" panose="02070309020205020404" charset="0"/>
              </a:rPr>
              <a:t>apt-get update</a:t>
            </a:r>
            <a:endParaRPr lang="en-US" altLang="en-US" sz="1000" dirty="0">
              <a:latin typeface="Courier New" panose="02070309020205020404" charset="0"/>
              <a:cs typeface="Courier New" panose="02070309020205020404" charset="0"/>
            </a:endParaRPr>
          </a:p>
          <a:p>
            <a:r>
              <a:rPr lang="en-US" altLang="en-US" sz="1000" b="1" dirty="0">
                <a:solidFill>
                  <a:schemeClr val="accent2"/>
                </a:solidFill>
                <a:latin typeface="Courier New" panose="02070309020205020404" charset="0"/>
                <a:cs typeface="Courier New" panose="02070309020205020404" charset="0"/>
              </a:rPr>
              <a:t>RUN </a:t>
            </a:r>
            <a:r>
              <a:rPr lang="en-US" altLang="en-US" sz="1000" b="1" dirty="0">
                <a:solidFill>
                  <a:srgbClr val="0070C0"/>
                </a:solidFill>
                <a:latin typeface="Courier New" panose="02070309020205020404" charset="0"/>
                <a:cs typeface="Courier New" panose="02070309020205020404" charset="0"/>
              </a:rPr>
              <a:t>apt-get install -y python3 python3-pip</a:t>
            </a:r>
            <a:endParaRPr lang="en-US" altLang="en-US" sz="1000" dirty="0">
              <a:latin typeface="Courier New" panose="02070309020205020404" charset="0"/>
              <a:cs typeface="Courier New" panose="02070309020205020404" charset="0"/>
            </a:endParaRPr>
          </a:p>
          <a:p>
            <a:endParaRPr lang="en-US" altLang="en-US" sz="1000" dirty="0">
              <a:latin typeface="Courier New" panose="02070309020205020404" charset="0"/>
              <a:cs typeface="Courier New" panose="02070309020205020404" charset="0"/>
            </a:endParaRPr>
          </a:p>
          <a:p>
            <a:r>
              <a:rPr lang="en-US" altLang="en-US" sz="1000" dirty="0">
                <a:latin typeface="Courier New" panose="02070309020205020404" charset="0"/>
                <a:cs typeface="Courier New" panose="02070309020205020404" charset="0"/>
              </a:rPr>
              <a:t># install </a:t>
            </a:r>
            <a:r>
              <a:rPr lang="en-US" altLang="en-US" sz="1000" dirty="0" err="1">
                <a:latin typeface="Courier New" panose="02070309020205020404" charset="0"/>
                <a:cs typeface="Courier New" panose="02070309020205020404" charset="0"/>
              </a:rPr>
              <a:t>django</a:t>
            </a:r>
            <a:endParaRPr lang="en-US" altLang="en-US" sz="1000" dirty="0">
              <a:latin typeface="Courier New" panose="02070309020205020404" charset="0"/>
              <a:cs typeface="Courier New" panose="02070309020205020404" charset="0"/>
            </a:endParaRPr>
          </a:p>
          <a:p>
            <a:r>
              <a:rPr lang="en-US" altLang="en-US" sz="1000" b="1" dirty="0">
                <a:solidFill>
                  <a:schemeClr val="accent2"/>
                </a:solidFill>
                <a:latin typeface="Courier New" panose="02070309020205020404" charset="0"/>
                <a:cs typeface="Courier New" panose="02070309020205020404" charset="0"/>
              </a:rPr>
              <a:t>RUN </a:t>
            </a:r>
            <a:r>
              <a:rPr lang="en-US" altLang="en-US" sz="1000" b="1" dirty="0">
                <a:solidFill>
                  <a:srgbClr val="0070C0"/>
                </a:solidFill>
                <a:latin typeface="Courier New" panose="02070309020205020404" charset="0"/>
                <a:cs typeface="Courier New" panose="02070309020205020404" charset="0"/>
              </a:rPr>
              <a:t>python3 -m pip install </a:t>
            </a:r>
            <a:r>
              <a:rPr lang="en-US" altLang="en-US" sz="1000" b="1" dirty="0" err="1">
                <a:solidFill>
                  <a:srgbClr val="0070C0"/>
                </a:solidFill>
                <a:latin typeface="Courier New" panose="02070309020205020404" charset="0"/>
                <a:cs typeface="Courier New" panose="02070309020205020404" charset="0"/>
              </a:rPr>
              <a:t>django</a:t>
            </a:r>
            <a:endParaRPr lang="en-US" altLang="en-US" sz="1000" dirty="0">
              <a:latin typeface="Courier New" panose="02070309020205020404" charset="0"/>
              <a:cs typeface="Courier New" panose="02070309020205020404" charset="0"/>
            </a:endParaRPr>
          </a:p>
          <a:p>
            <a:endParaRPr lang="en-US" altLang="en-US" sz="1000" dirty="0">
              <a:latin typeface="Courier New" panose="02070309020205020404" charset="0"/>
              <a:cs typeface="Courier New" panose="02070309020205020404" charset="0"/>
            </a:endParaRPr>
          </a:p>
          <a:p>
            <a:r>
              <a:rPr lang="en-US" altLang="en-US" sz="1000" dirty="0">
                <a:latin typeface="Courier New" panose="02070309020205020404" charset="0"/>
                <a:cs typeface="Courier New" panose="02070309020205020404" charset="0"/>
              </a:rPr>
              <a:t># create the </a:t>
            </a:r>
            <a:r>
              <a:rPr lang="en-US" altLang="en-US" sz="1000" dirty="0" err="1">
                <a:latin typeface="Courier New" panose="02070309020205020404" charset="0"/>
                <a:cs typeface="Courier New" panose="02070309020205020404" charset="0"/>
              </a:rPr>
              <a:t>django</a:t>
            </a:r>
            <a:r>
              <a:rPr lang="en-US" altLang="en-US" sz="1000" dirty="0">
                <a:latin typeface="Courier New" panose="02070309020205020404" charset="0"/>
                <a:cs typeface="Courier New" panose="02070309020205020404" charset="0"/>
              </a:rPr>
              <a:t> project</a:t>
            </a:r>
          </a:p>
          <a:p>
            <a:r>
              <a:rPr lang="en-US" altLang="en-US" sz="1000" b="1" dirty="0">
                <a:solidFill>
                  <a:schemeClr val="accent2"/>
                </a:solidFill>
                <a:latin typeface="Courier New" panose="02070309020205020404" charset="0"/>
                <a:cs typeface="Courier New" panose="02070309020205020404" charset="0"/>
              </a:rPr>
              <a:t>RUN </a:t>
            </a:r>
            <a:r>
              <a:rPr lang="en-US" altLang="en-US" sz="1000" b="1" dirty="0" err="1">
                <a:solidFill>
                  <a:srgbClr val="0070C0"/>
                </a:solidFill>
                <a:latin typeface="Courier New" panose="02070309020205020404" charset="0"/>
                <a:cs typeface="Courier New" panose="02070309020205020404" charset="0"/>
              </a:rPr>
              <a:t>django</a:t>
            </a:r>
            <a:r>
              <a:rPr lang="en-US" altLang="en-US" sz="1000" b="1" dirty="0">
                <a:solidFill>
                  <a:srgbClr val="0070C0"/>
                </a:solidFill>
                <a:latin typeface="Courier New" panose="02070309020205020404" charset="0"/>
                <a:cs typeface="Courier New" panose="02070309020205020404" charset="0"/>
              </a:rPr>
              <a:t>-admin </a:t>
            </a:r>
            <a:r>
              <a:rPr lang="en-US" altLang="en-US" sz="1000" b="1" dirty="0" err="1">
                <a:solidFill>
                  <a:srgbClr val="0070C0"/>
                </a:solidFill>
                <a:latin typeface="Courier New" panose="02070309020205020404" charset="0"/>
                <a:cs typeface="Courier New" panose="02070309020205020404" charset="0"/>
              </a:rPr>
              <a:t>startproject</a:t>
            </a:r>
            <a:r>
              <a:rPr lang="en-US" altLang="en-US" sz="1000" b="1" dirty="0">
                <a:solidFill>
                  <a:srgbClr val="0070C0"/>
                </a:solidFill>
                <a:latin typeface="Courier New" panose="02070309020205020404" charset="0"/>
                <a:cs typeface="Courier New" panose="02070309020205020404" charset="0"/>
              </a:rPr>
              <a:t> </a:t>
            </a:r>
            <a:r>
              <a:rPr lang="en-US" altLang="en-US" sz="1000" b="1" dirty="0" err="1">
                <a:solidFill>
                  <a:srgbClr val="0070C0"/>
                </a:solidFill>
                <a:latin typeface="Courier New" panose="02070309020205020404" charset="0"/>
                <a:cs typeface="Courier New" panose="02070309020205020404" charset="0"/>
              </a:rPr>
              <a:t>dk_train</a:t>
            </a:r>
            <a:endParaRPr lang="en-US" altLang="en-US" sz="1000" dirty="0">
              <a:latin typeface="Courier New" panose="02070309020205020404" charset="0"/>
              <a:cs typeface="Courier New" panose="02070309020205020404" charset="0"/>
            </a:endParaRPr>
          </a:p>
          <a:p>
            <a:r>
              <a:rPr lang="en-US" altLang="en-US" sz="1000" b="1" dirty="0">
                <a:solidFill>
                  <a:schemeClr val="accent2"/>
                </a:solidFill>
                <a:latin typeface="Courier New" panose="02070309020205020404" charset="0"/>
                <a:cs typeface="Courier New" panose="02070309020205020404" charset="0"/>
              </a:rPr>
              <a:t>WORKDIR </a:t>
            </a:r>
            <a:r>
              <a:rPr lang="en-US" altLang="en-US" sz="1000" b="1" dirty="0" err="1">
                <a:solidFill>
                  <a:srgbClr val="0070C0"/>
                </a:solidFill>
                <a:latin typeface="Courier New" panose="02070309020205020404" charset="0"/>
                <a:cs typeface="Courier New" panose="02070309020205020404" charset="0"/>
              </a:rPr>
              <a:t>dk_train</a:t>
            </a:r>
            <a:endParaRPr lang="en-US" altLang="en-US" sz="1000" dirty="0">
              <a:solidFill>
                <a:srgbClr val="0070C0"/>
              </a:solidFill>
              <a:latin typeface="Courier New" panose="02070309020205020404" charset="0"/>
              <a:cs typeface="Courier New" panose="02070309020205020404" charset="0"/>
            </a:endParaRPr>
          </a:p>
          <a:p>
            <a:endParaRPr lang="en-US" altLang="en-US" sz="1000" dirty="0">
              <a:solidFill>
                <a:srgbClr val="0070C0"/>
              </a:solidFill>
              <a:latin typeface="Courier New" panose="02070309020205020404" charset="0"/>
              <a:cs typeface="Courier New" panose="02070309020205020404" charset="0"/>
            </a:endParaRPr>
          </a:p>
          <a:p>
            <a:r>
              <a:rPr lang="en-US" altLang="en-US" sz="1000" dirty="0">
                <a:latin typeface="Courier New" panose="02070309020205020404" charset="0"/>
                <a:cs typeface="Courier New" panose="02070309020205020404" charset="0"/>
              </a:rPr>
              <a:t># designate port for our container to be published*</a:t>
            </a:r>
            <a:endParaRPr lang="en-US" altLang="en-US" sz="1000" dirty="0">
              <a:solidFill>
                <a:srgbClr val="0070C0"/>
              </a:solidFill>
              <a:latin typeface="Courier New" panose="02070309020205020404" charset="0"/>
              <a:cs typeface="Courier New" panose="02070309020205020404" charset="0"/>
            </a:endParaRPr>
          </a:p>
          <a:p>
            <a:r>
              <a:rPr lang="en-US" altLang="en-US" sz="1000" b="1">
                <a:solidFill>
                  <a:schemeClr val="accent2"/>
                </a:solidFill>
                <a:latin typeface="Courier New" panose="02070309020205020404" charset="0"/>
                <a:cs typeface="Courier New" panose="02070309020205020404" charset="0"/>
              </a:rPr>
              <a:t>EXPOSE </a:t>
            </a:r>
            <a:r>
              <a:rPr lang="en-US" altLang="en-US" sz="1000" b="1">
                <a:solidFill>
                  <a:srgbClr val="0070C0"/>
                </a:solidFill>
                <a:latin typeface="Courier New" panose="02070309020205020404" charset="0"/>
                <a:cs typeface="Courier New" panose="02070309020205020404" charset="0"/>
              </a:rPr>
              <a:t>2222</a:t>
            </a:r>
            <a:endParaRPr lang="en-US" altLang="en-US" sz="1000">
              <a:latin typeface="Courier New" panose="02070309020205020404" charset="0"/>
              <a:cs typeface="Courier New" panose="02070309020205020404" charset="0"/>
            </a:endParaRPr>
          </a:p>
          <a:p>
            <a:endParaRPr lang="en-US" altLang="en-US" sz="1000" dirty="0">
              <a:latin typeface="Courier New" panose="02070309020205020404" charset="0"/>
              <a:cs typeface="Courier New" panose="02070309020205020404" charset="0"/>
            </a:endParaRPr>
          </a:p>
          <a:p>
            <a:r>
              <a:rPr lang="en-US" altLang="en-US" sz="1000" dirty="0">
                <a:latin typeface="Courier New" panose="02070309020205020404" charset="0"/>
                <a:cs typeface="Courier New" panose="02070309020205020404" charset="0"/>
              </a:rPr>
              <a:t># modify settings to allow access</a:t>
            </a:r>
          </a:p>
          <a:p>
            <a:r>
              <a:rPr lang="en-US" altLang="en-US" sz="1000" b="1" dirty="0">
                <a:solidFill>
                  <a:schemeClr val="accent2"/>
                </a:solidFill>
                <a:latin typeface="Courier New" panose="02070309020205020404" charset="0"/>
                <a:cs typeface="Courier New" panose="02070309020205020404" charset="0"/>
              </a:rPr>
              <a:t>RUN echo </a:t>
            </a:r>
            <a:r>
              <a:rPr lang="en-US" altLang="en-US" sz="1000" b="1" dirty="0">
                <a:solidFill>
                  <a:schemeClr val="accent5">
                    <a:lumMod val="75000"/>
                  </a:schemeClr>
                </a:solidFill>
                <a:latin typeface="Courier New" panose="02070309020205020404" charset="0"/>
                <a:cs typeface="Courier New" panose="02070309020205020404" charset="0"/>
              </a:rPr>
              <a:t>ALLOWED_HOSTS = </a:t>
            </a:r>
            <a:r>
              <a:rPr lang="en-US" altLang="en-US" sz="1000" b="1" dirty="0">
                <a:solidFill>
                  <a:srgbClr val="0070C0"/>
                </a:solidFill>
                <a:latin typeface="Courier New" panose="02070309020205020404" charset="0"/>
                <a:cs typeface="Courier New" panose="02070309020205020404" charset="0"/>
              </a:rPr>
              <a:t>[\"</a:t>
            </a:r>
            <a:r>
              <a:rPr lang="en-US" altLang="en-US" sz="1000" b="1" dirty="0">
                <a:solidFill>
                  <a:schemeClr val="accent5">
                    <a:lumMod val="75000"/>
                  </a:schemeClr>
                </a:solidFill>
                <a:latin typeface="Courier New" panose="02070309020205020404" charset="0"/>
                <a:cs typeface="Courier New" panose="02070309020205020404" charset="0"/>
              </a:rPr>
              <a:t>*</a:t>
            </a:r>
            <a:r>
              <a:rPr lang="en-US" altLang="en-US" sz="1000" b="1" dirty="0">
                <a:solidFill>
                  <a:srgbClr val="0070C0"/>
                </a:solidFill>
                <a:latin typeface="Courier New" panose="02070309020205020404" charset="0"/>
                <a:cs typeface="Courier New" panose="02070309020205020404" charset="0"/>
              </a:rPr>
              <a:t>\"] &gt;&gt; dk_train/settings.py</a:t>
            </a:r>
            <a:endParaRPr lang="en-US" altLang="en-US" sz="1000" dirty="0">
              <a:latin typeface="Courier New" panose="02070309020205020404" charset="0"/>
              <a:cs typeface="Courier New" panose="02070309020205020404" charset="0"/>
            </a:endParaRPr>
          </a:p>
          <a:p>
            <a:endParaRPr lang="en-US" altLang="en-US" sz="1000" dirty="0">
              <a:latin typeface="Courier New" panose="02070309020205020404" charset="0"/>
              <a:cs typeface="Courier New" panose="02070309020205020404" charset="0"/>
            </a:endParaRPr>
          </a:p>
          <a:p>
            <a:r>
              <a:rPr lang="en-US" altLang="en-US" sz="1000" dirty="0">
                <a:latin typeface="Courier New" panose="02070309020205020404" charset="0"/>
                <a:cs typeface="Courier New" panose="02070309020205020404" charset="0"/>
              </a:rPr>
              <a:t># Default command when running this image # </a:t>
            </a:r>
            <a:r>
              <a:rPr lang="en-US" altLang="en-US" sz="1000" b="1" dirty="0">
                <a:latin typeface="Courier New" panose="02070309020205020404" charset="0"/>
                <a:cs typeface="Courier New" panose="02070309020205020404" charset="0"/>
              </a:rPr>
              <a:t>CMD </a:t>
            </a:r>
            <a:r>
              <a:rPr lang="en-US" altLang="en-US" sz="1000" dirty="0">
                <a:latin typeface="Courier New" panose="02070309020205020404" charset="0"/>
                <a:cs typeface="Courier New" panose="02070309020205020404" charset="0"/>
              </a:rPr>
              <a:t>or </a:t>
            </a:r>
            <a:r>
              <a:rPr lang="en-US" altLang="en-US" sz="1000" b="1" dirty="0">
                <a:latin typeface="Courier New" panose="02070309020205020404" charset="0"/>
                <a:cs typeface="Courier New" panose="02070309020205020404" charset="0"/>
              </a:rPr>
              <a:t>ENTRYPOINT </a:t>
            </a:r>
            <a:r>
              <a:rPr lang="en-US" altLang="en-US" sz="1000" dirty="0">
                <a:latin typeface="Courier New" panose="02070309020205020404" charset="0"/>
                <a:cs typeface="Courier New" panose="02070309020205020404" charset="0"/>
              </a:rPr>
              <a:t>will be clarified later</a:t>
            </a:r>
          </a:p>
          <a:p>
            <a:r>
              <a:rPr lang="en-US" altLang="en-US" sz="1000" b="1" dirty="0">
                <a:solidFill>
                  <a:schemeClr val="accent2"/>
                </a:solidFill>
                <a:latin typeface="Courier New" panose="02070309020205020404" charset="0"/>
                <a:cs typeface="Courier New" panose="02070309020205020404" charset="0"/>
              </a:rPr>
              <a:t>CMD </a:t>
            </a:r>
            <a:r>
              <a:rPr lang="en-US" altLang="en-US" sz="1000" b="1" dirty="0">
                <a:solidFill>
                  <a:srgbClr val="0070C0"/>
                </a:solidFill>
                <a:latin typeface="Courier New" panose="02070309020205020404" charset="0"/>
                <a:cs typeface="Courier New" panose="02070309020205020404" charset="0"/>
              </a:rPr>
              <a:t>["</a:t>
            </a:r>
            <a:r>
              <a:rPr lang="en-US" altLang="en-US" sz="1000" b="1" dirty="0">
                <a:solidFill>
                  <a:schemeClr val="accent5">
                    <a:lumMod val="75000"/>
                  </a:schemeClr>
                </a:solidFill>
                <a:latin typeface="Courier New" panose="02070309020205020404" charset="0"/>
                <a:cs typeface="Courier New" panose="02070309020205020404" charset="0"/>
              </a:rPr>
              <a:t>python3</a:t>
            </a:r>
            <a:r>
              <a:rPr lang="en-US" altLang="en-US" sz="1000" b="1" dirty="0">
                <a:solidFill>
                  <a:srgbClr val="0070C0"/>
                </a:solidFill>
                <a:latin typeface="Courier New" panose="02070309020205020404" charset="0"/>
                <a:cs typeface="Courier New" panose="02070309020205020404" charset="0"/>
              </a:rPr>
              <a:t>","</a:t>
            </a:r>
            <a:r>
              <a:rPr lang="en-US" altLang="en-US" sz="1000" b="1" dirty="0">
                <a:solidFill>
                  <a:schemeClr val="accent5">
                    <a:lumMod val="75000"/>
                  </a:schemeClr>
                </a:solidFill>
                <a:latin typeface="Courier New" panose="02070309020205020404" charset="0"/>
                <a:cs typeface="Courier New" panose="02070309020205020404" charset="0"/>
              </a:rPr>
              <a:t>manage.py</a:t>
            </a:r>
            <a:r>
              <a:rPr lang="en-US" altLang="en-US" sz="1000" b="1" dirty="0">
                <a:solidFill>
                  <a:srgbClr val="0070C0"/>
                </a:solidFill>
                <a:latin typeface="Courier New" panose="02070309020205020404" charset="0"/>
                <a:cs typeface="Courier New" panose="02070309020205020404" charset="0"/>
              </a:rPr>
              <a:t>", "</a:t>
            </a:r>
            <a:r>
              <a:rPr lang="en-US" altLang="en-US" sz="1000" b="1" dirty="0" err="1">
                <a:solidFill>
                  <a:schemeClr val="accent5">
                    <a:lumMod val="75000"/>
                  </a:schemeClr>
                </a:solidFill>
                <a:latin typeface="Courier New" panose="02070309020205020404" charset="0"/>
                <a:cs typeface="Courier New" panose="02070309020205020404" charset="0"/>
              </a:rPr>
              <a:t>runserver</a:t>
            </a:r>
            <a:r>
              <a:rPr lang="en-US" altLang="en-US" sz="1000" b="1" dirty="0">
                <a:solidFill>
                  <a:srgbClr val="0070C0"/>
                </a:solidFill>
                <a:latin typeface="Courier New" panose="02070309020205020404" charset="0"/>
                <a:cs typeface="Courier New" panose="02070309020205020404" charset="0"/>
              </a:rPr>
              <a:t>", "</a:t>
            </a:r>
            <a:r>
              <a:rPr lang="en-US" altLang="en-US" sz="1000" b="1" dirty="0">
                <a:solidFill>
                  <a:schemeClr val="accent5">
                    <a:lumMod val="75000"/>
                  </a:schemeClr>
                </a:solidFill>
                <a:latin typeface="Courier New" panose="02070309020205020404" charset="0"/>
                <a:cs typeface="Courier New" panose="02070309020205020404" charset="0"/>
              </a:rPr>
              <a:t>0:2222</a:t>
            </a:r>
            <a:r>
              <a:rPr lang="en-US" altLang="en-US" sz="1000" b="1" dirty="0">
                <a:solidFill>
                  <a:srgbClr val="0070C0"/>
                </a:solidFill>
                <a:latin typeface="Courier New" panose="02070309020205020404" charset="0"/>
                <a:cs typeface="Courier New" panose="02070309020205020404" charset="0"/>
              </a:rPr>
              <a:t>"]</a:t>
            </a:r>
            <a:endParaRPr lang="en-US" altLang="en-US" sz="1000" b="1" dirty="0">
              <a:latin typeface="Courier New" panose="02070309020205020404" charset="0"/>
              <a:cs typeface="Courier New" panose="02070309020205020404" charset="0"/>
            </a:endParaRPr>
          </a:p>
        </p:txBody>
      </p:sp>
      <p:sp>
        <p:nvSpPr>
          <p:cNvPr id="3" name="Text Box 2"/>
          <p:cNvSpPr txBox="1"/>
          <p:nvPr/>
        </p:nvSpPr>
        <p:spPr>
          <a:xfrm>
            <a:off x="1824990" y="1283335"/>
            <a:ext cx="5494020" cy="275590"/>
          </a:xfrm>
          <a:prstGeom prst="rect">
            <a:avLst/>
          </a:prstGeom>
          <a:noFill/>
        </p:spPr>
        <p:txBody>
          <a:bodyPr wrap="square" rtlCol="0">
            <a:spAutoFit/>
          </a:bodyPr>
          <a:lstStyle/>
          <a:p>
            <a:pPr algn="ctr"/>
            <a:r>
              <a:rPr lang="en-US" altLang="en-US" sz="1200" b="1">
                <a:solidFill>
                  <a:srgbClr val="00B050"/>
                </a:solidFill>
                <a:latin typeface="Courier New" panose="02070309020205020404" charset="0"/>
                <a:cs typeface="Courier New" panose="02070309020205020404" charset="0"/>
              </a:rPr>
              <a:t>docker build -t dktrain:latest -f &lt;path/to/Dockerfile&gt;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4160" y="617831"/>
            <a:ext cx="8584006" cy="706755"/>
          </a:xfrm>
        </p:spPr>
        <p:txBody>
          <a:bodyPr/>
          <a:lstStyle/>
          <a:p>
            <a:r>
              <a:rPr lang="" altLang="en-US">
                <a:sym typeface="+mn-ea"/>
              </a:rPr>
              <a:t>Docker commit creates a ‘snapshot’ of a running container and make it a docker image</a:t>
            </a:r>
          </a:p>
        </p:txBody>
      </p:sp>
      <p:sp>
        <p:nvSpPr>
          <p:cNvPr id="7" name="Title 6"/>
          <p:cNvSpPr>
            <a:spLocks noGrp="1"/>
          </p:cNvSpPr>
          <p:nvPr>
            <p:ph type="title"/>
          </p:nvPr>
        </p:nvSpPr>
        <p:spPr/>
        <p:txBody>
          <a:bodyPr/>
          <a:lstStyle/>
          <a:p>
            <a:r>
              <a:rPr altLang="en-US">
                <a:sym typeface="+mn-ea"/>
              </a:rPr>
              <a:t>Creating images</a:t>
            </a:r>
            <a:r>
              <a:rPr lang="en-US" altLang="en-US">
                <a:sym typeface="+mn-ea"/>
              </a:rPr>
              <a:t> - </a:t>
            </a:r>
            <a:r>
              <a:rPr lang="en-US" altLang="en-US">
                <a:solidFill>
                  <a:schemeClr val="accent2"/>
                </a:solidFill>
                <a:sym typeface="+mn-ea"/>
              </a:rPr>
              <a:t>docker commit</a:t>
            </a:r>
          </a:p>
        </p:txBody>
      </p:sp>
      <p:sp>
        <p:nvSpPr>
          <p:cNvPr id="2" name="Rectangle 1"/>
          <p:cNvSpPr/>
          <p:nvPr/>
        </p:nvSpPr>
        <p:spPr>
          <a:xfrm>
            <a:off x="2919730" y="1324610"/>
            <a:ext cx="3305175" cy="4095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j-lt"/>
            </a:endParaRPr>
          </a:p>
        </p:txBody>
      </p:sp>
      <p:sp>
        <p:nvSpPr>
          <p:cNvPr id="4" name="L-Shape 3"/>
          <p:cNvSpPr/>
          <p:nvPr/>
        </p:nvSpPr>
        <p:spPr>
          <a:xfrm>
            <a:off x="1075055" y="2563495"/>
            <a:ext cx="1062355" cy="951865"/>
          </a:xfrm>
          <a:prstGeom prst="corner">
            <a:avLst>
              <a:gd name="adj1" fmla="val 34738"/>
              <a:gd name="adj2" fmla="val 3742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Right Triangle 4"/>
          <p:cNvSpPr/>
          <p:nvPr/>
        </p:nvSpPr>
        <p:spPr>
          <a:xfrm>
            <a:off x="2837815" y="2717800"/>
            <a:ext cx="716915" cy="624205"/>
          </a:xfrm>
          <a:prstGeom prst="r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 name="Rectangle 7"/>
          <p:cNvSpPr/>
          <p:nvPr/>
        </p:nvSpPr>
        <p:spPr>
          <a:xfrm>
            <a:off x="4134485" y="2875915"/>
            <a:ext cx="1990090" cy="3276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9" name="Snip and Round Single Corner Rectangle 8"/>
          <p:cNvSpPr/>
          <p:nvPr/>
        </p:nvSpPr>
        <p:spPr>
          <a:xfrm>
            <a:off x="6703695" y="2717800"/>
            <a:ext cx="1329690" cy="643890"/>
          </a:xfrm>
          <a:prstGeom prst="snipRoundRect">
            <a:avLst>
              <a:gd name="adj1" fmla="val 50000"/>
              <a:gd name="adj2" fmla="val 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 name="Text Box 9"/>
          <p:cNvSpPr txBox="1"/>
          <p:nvPr/>
        </p:nvSpPr>
        <p:spPr>
          <a:xfrm>
            <a:off x="2919730" y="1376045"/>
            <a:ext cx="3315970" cy="306705"/>
          </a:xfrm>
          <a:prstGeom prst="rect">
            <a:avLst/>
          </a:prstGeom>
          <a:noFill/>
        </p:spPr>
        <p:txBody>
          <a:bodyPr wrap="square" rtlCol="0">
            <a:spAutoFit/>
          </a:bodyPr>
          <a:lstStyle/>
          <a:p>
            <a:pPr algn="ctr"/>
            <a:r>
              <a:rPr lang="en-US" altLang="en-US" sz="1400"/>
              <a:t>Base image</a:t>
            </a:r>
          </a:p>
        </p:txBody>
      </p:sp>
      <p:sp>
        <p:nvSpPr>
          <p:cNvPr id="12" name="Text Box 11"/>
          <p:cNvSpPr txBox="1"/>
          <p:nvPr/>
        </p:nvSpPr>
        <p:spPr>
          <a:xfrm>
            <a:off x="2287905" y="2827020"/>
            <a:ext cx="401320" cy="368300"/>
          </a:xfrm>
          <a:prstGeom prst="rect">
            <a:avLst/>
          </a:prstGeom>
          <a:noFill/>
        </p:spPr>
        <p:txBody>
          <a:bodyPr wrap="square" rtlCol="0">
            <a:spAutoFit/>
          </a:bodyPr>
          <a:lstStyle/>
          <a:p>
            <a:pPr algn="ctr"/>
            <a:r>
              <a:rPr lang="" altLang="en-US"/>
              <a:t>+</a:t>
            </a:r>
          </a:p>
        </p:txBody>
      </p:sp>
      <p:sp>
        <p:nvSpPr>
          <p:cNvPr id="13" name="Text Box 12"/>
          <p:cNvSpPr txBox="1"/>
          <p:nvPr/>
        </p:nvSpPr>
        <p:spPr>
          <a:xfrm>
            <a:off x="3560445" y="2827020"/>
            <a:ext cx="401320" cy="368300"/>
          </a:xfrm>
          <a:prstGeom prst="rect">
            <a:avLst/>
          </a:prstGeom>
          <a:noFill/>
        </p:spPr>
        <p:txBody>
          <a:bodyPr wrap="square" rtlCol="0">
            <a:spAutoFit/>
          </a:bodyPr>
          <a:lstStyle/>
          <a:p>
            <a:pPr algn="ctr"/>
            <a:r>
              <a:rPr lang="en-US" altLang="en-US"/>
              <a:t>+</a:t>
            </a:r>
          </a:p>
        </p:txBody>
      </p:sp>
      <p:sp>
        <p:nvSpPr>
          <p:cNvPr id="14" name="Text Box 13"/>
          <p:cNvSpPr txBox="1"/>
          <p:nvPr/>
        </p:nvSpPr>
        <p:spPr>
          <a:xfrm>
            <a:off x="6219825" y="2827020"/>
            <a:ext cx="401320" cy="368300"/>
          </a:xfrm>
          <a:prstGeom prst="rect">
            <a:avLst/>
          </a:prstGeom>
          <a:noFill/>
        </p:spPr>
        <p:txBody>
          <a:bodyPr wrap="square" rtlCol="0">
            <a:spAutoFit/>
          </a:bodyPr>
          <a:lstStyle/>
          <a:p>
            <a:pPr algn="ctr"/>
            <a:r>
              <a:rPr lang="en-US" altLang="en-US"/>
              <a:t>+</a:t>
            </a:r>
          </a:p>
        </p:txBody>
      </p:sp>
      <p:sp>
        <p:nvSpPr>
          <p:cNvPr id="15" name="Text Box 14"/>
          <p:cNvSpPr txBox="1"/>
          <p:nvPr/>
        </p:nvSpPr>
        <p:spPr>
          <a:xfrm>
            <a:off x="4355465" y="1816735"/>
            <a:ext cx="401320" cy="460375"/>
          </a:xfrm>
          <a:prstGeom prst="rect">
            <a:avLst/>
          </a:prstGeom>
          <a:noFill/>
        </p:spPr>
        <p:txBody>
          <a:bodyPr wrap="square" rtlCol="0">
            <a:spAutoFit/>
          </a:bodyPr>
          <a:lstStyle/>
          <a:p>
            <a:pPr algn="ctr"/>
            <a:r>
              <a:rPr lang="en-US" altLang="en-US" sz="2400"/>
              <a:t>+</a:t>
            </a:r>
          </a:p>
        </p:txBody>
      </p:sp>
      <p:sp>
        <p:nvSpPr>
          <p:cNvPr id="17" name="Rectangle 16"/>
          <p:cNvSpPr/>
          <p:nvPr/>
        </p:nvSpPr>
        <p:spPr>
          <a:xfrm>
            <a:off x="2919095" y="4062095"/>
            <a:ext cx="3305175" cy="5016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en-US">
                <a:sym typeface="+mn-ea"/>
              </a:rPr>
              <a:t>New image</a:t>
            </a:r>
            <a:endParaRPr lang="en-US" dirty="0">
              <a:latin typeface="+mj-lt"/>
            </a:endParaRPr>
          </a:p>
        </p:txBody>
      </p:sp>
      <p:cxnSp>
        <p:nvCxnSpPr>
          <p:cNvPr id="18" name="Straight Arrow Connector 17"/>
          <p:cNvCxnSpPr>
            <a:stCxn id="19" idx="2"/>
            <a:endCxn id="17" idx="0"/>
          </p:cNvCxnSpPr>
          <p:nvPr/>
        </p:nvCxnSpPr>
        <p:spPr>
          <a:xfrm>
            <a:off x="4572000" y="3618865"/>
            <a:ext cx="0" cy="44323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0100" y="2277110"/>
            <a:ext cx="7543800" cy="1341755"/>
          </a:xfrm>
          <a:prstGeom prst="rect">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Text Box 19"/>
          <p:cNvSpPr txBox="1"/>
          <p:nvPr/>
        </p:nvSpPr>
        <p:spPr>
          <a:xfrm>
            <a:off x="812165" y="2277110"/>
            <a:ext cx="7532370" cy="306705"/>
          </a:xfrm>
          <a:prstGeom prst="rect">
            <a:avLst/>
          </a:prstGeom>
          <a:noFill/>
        </p:spPr>
        <p:txBody>
          <a:bodyPr wrap="square" rtlCol="0">
            <a:spAutoFit/>
          </a:bodyPr>
          <a:lstStyle/>
          <a:p>
            <a:pPr algn="ctr"/>
            <a:r>
              <a:rPr lang="" altLang="en-US" sz="1400"/>
              <a:t>Manual build steps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4160" y="617831"/>
            <a:ext cx="8584006" cy="706755"/>
          </a:xfrm>
        </p:spPr>
        <p:txBody>
          <a:bodyPr/>
          <a:lstStyle/>
          <a:p>
            <a:r>
              <a:rPr altLang="en-US">
                <a:sym typeface="+mn-ea"/>
              </a:rPr>
              <a:t>Build a docker image, when running the image, a python django server is served on port 2222 of host machin</a:t>
            </a:r>
            <a:r>
              <a:rPr lang="en-US" altLang="en-US">
                <a:sym typeface="+mn-ea"/>
              </a:rPr>
              <a:t>e</a:t>
            </a:r>
          </a:p>
        </p:txBody>
      </p:sp>
      <p:sp>
        <p:nvSpPr>
          <p:cNvPr id="7" name="Title 6"/>
          <p:cNvSpPr>
            <a:spLocks noGrp="1"/>
          </p:cNvSpPr>
          <p:nvPr>
            <p:ph type="title"/>
          </p:nvPr>
        </p:nvSpPr>
        <p:spPr/>
        <p:txBody>
          <a:bodyPr/>
          <a:lstStyle/>
          <a:p>
            <a:r>
              <a:rPr altLang="en-US">
                <a:sym typeface="+mn-ea"/>
              </a:rPr>
              <a:t>Creating images</a:t>
            </a:r>
            <a:r>
              <a:rPr lang="en-US" altLang="en-US">
                <a:sym typeface="+mn-ea"/>
              </a:rPr>
              <a:t> - </a:t>
            </a:r>
            <a:r>
              <a:rPr lang="en-US" altLang="en-US">
                <a:solidFill>
                  <a:schemeClr val="accent2"/>
                </a:solidFill>
                <a:sym typeface="+mn-ea"/>
              </a:rPr>
              <a:t>docker commit</a:t>
            </a:r>
          </a:p>
        </p:txBody>
      </p:sp>
      <p:sp>
        <p:nvSpPr>
          <p:cNvPr id="3" name="Text Box 2"/>
          <p:cNvSpPr txBox="1"/>
          <p:nvPr/>
        </p:nvSpPr>
        <p:spPr>
          <a:xfrm>
            <a:off x="433070" y="1564005"/>
            <a:ext cx="8145780" cy="3322955"/>
          </a:xfrm>
          <a:prstGeom prst="rect">
            <a:avLst/>
          </a:prstGeom>
          <a:solidFill>
            <a:schemeClr val="bg1">
              <a:lumMod val="95000"/>
            </a:schemeClr>
          </a:solidFill>
        </p:spPr>
        <p:txBody>
          <a:bodyPr wrap="square" rtlCol="0">
            <a:spAutoFit/>
          </a:bodyPr>
          <a:lstStyle/>
          <a:p>
            <a:r>
              <a:rPr lang="en-US" altLang="en-US" sz="1000">
                <a:solidFill>
                  <a:schemeClr val="tx1"/>
                </a:solidFill>
                <a:latin typeface="Courier New" panose="02070309020205020404" charset="0"/>
                <a:cs typeface="Courier New" panose="02070309020205020404" charset="0"/>
              </a:rPr>
              <a:t># start a ubuntu 18.04 container with bash so we can do what we want</a:t>
            </a:r>
          </a:p>
          <a:p>
            <a:r>
              <a:rPr lang="en-US" altLang="en-US" sz="1000" b="1">
                <a:solidFill>
                  <a:schemeClr val="accent1">
                    <a:lumMod val="75000"/>
                    <a:lumOff val="25000"/>
                  </a:schemeClr>
                </a:solidFill>
                <a:latin typeface="Courier New" panose="02070309020205020404" charset="0"/>
                <a:cs typeface="Courier New" panose="02070309020205020404" charset="0"/>
              </a:rPr>
              <a:t>docker run </a:t>
            </a:r>
            <a:r>
              <a:rPr lang="en-US" altLang="en-US" sz="1000" b="1">
                <a:solidFill>
                  <a:srgbClr val="0070C0"/>
                </a:solidFill>
                <a:latin typeface="Courier New" panose="02070309020205020404" charset="0"/>
                <a:cs typeface="Courier New" panose="02070309020205020404" charset="0"/>
              </a:rPr>
              <a:t>-it ubuntu:18.04 bash</a:t>
            </a:r>
            <a:endParaRPr lang="en-US" altLang="en-US" sz="1000">
              <a:solidFill>
                <a:schemeClr val="tx1"/>
              </a:solidFill>
              <a:latin typeface="Courier New" panose="02070309020205020404" charset="0"/>
              <a:cs typeface="Courier New" panose="02070309020205020404" charset="0"/>
            </a:endParaRPr>
          </a:p>
          <a:p>
            <a:endParaRPr lang="en-US" altLang="en-US" sz="1000">
              <a:solidFill>
                <a:schemeClr val="tx1"/>
              </a:solidFill>
              <a:latin typeface="Courier New" panose="02070309020205020404" charset="0"/>
              <a:cs typeface="Courier New" panose="02070309020205020404" charset="0"/>
            </a:endParaRPr>
          </a:p>
          <a:p>
            <a:r>
              <a:rPr lang="en-US" altLang="en-US" sz="1000">
                <a:solidFill>
                  <a:schemeClr val="tx1"/>
                </a:solidFill>
                <a:latin typeface="Courier New" panose="02070309020205020404" charset="0"/>
                <a:cs typeface="Courier New" panose="02070309020205020404" charset="0"/>
              </a:rPr>
              <a:t># update and install python3, pip inside the container</a:t>
            </a:r>
          </a:p>
          <a:p>
            <a:r>
              <a:rPr lang="en-US" altLang="en-US" sz="1000" b="1">
                <a:solidFill>
                  <a:schemeClr val="accent1">
                    <a:lumMod val="75000"/>
                    <a:lumOff val="25000"/>
                  </a:schemeClr>
                </a:solidFill>
                <a:latin typeface="Courier New" panose="02070309020205020404" charset="0"/>
                <a:cs typeface="Courier New" panose="02070309020205020404" charset="0"/>
              </a:rPr>
              <a:t>apt-get update</a:t>
            </a:r>
            <a:endParaRPr lang="en-US" altLang="en-US" sz="1000" b="1">
              <a:solidFill>
                <a:srgbClr val="0070C0"/>
              </a:solidFill>
              <a:latin typeface="Courier New" panose="02070309020205020404" charset="0"/>
              <a:cs typeface="Courier New" panose="02070309020205020404" charset="0"/>
            </a:endParaRPr>
          </a:p>
          <a:p>
            <a:r>
              <a:rPr lang="en-US" altLang="en-US" sz="1000" b="1">
                <a:solidFill>
                  <a:schemeClr val="accent1">
                    <a:lumMod val="75000"/>
                    <a:lumOff val="25000"/>
                  </a:schemeClr>
                </a:solidFill>
                <a:latin typeface="Courier New" panose="02070309020205020404" charset="0"/>
                <a:cs typeface="Courier New" panose="02070309020205020404" charset="0"/>
              </a:rPr>
              <a:t>apt-get</a:t>
            </a:r>
            <a:r>
              <a:rPr lang="en-US" altLang="en-US" sz="1000" b="1">
                <a:solidFill>
                  <a:srgbClr val="0070C0"/>
                </a:solidFill>
                <a:latin typeface="Courier New" panose="02070309020205020404" charset="0"/>
                <a:cs typeface="Courier New" panose="02070309020205020404" charset="0"/>
              </a:rPr>
              <a:t> -y install python3 python3-pip</a:t>
            </a:r>
            <a:endParaRPr lang="en-US" altLang="en-US" sz="1000">
              <a:solidFill>
                <a:schemeClr val="tx1"/>
              </a:solidFill>
              <a:latin typeface="Courier New" panose="02070309020205020404" charset="0"/>
              <a:cs typeface="Courier New" panose="02070309020205020404" charset="0"/>
            </a:endParaRPr>
          </a:p>
          <a:p>
            <a:endParaRPr lang="en-US" altLang="en-US" sz="1000">
              <a:solidFill>
                <a:schemeClr val="tx1"/>
              </a:solidFill>
              <a:latin typeface="Courier New" panose="02070309020205020404" charset="0"/>
              <a:cs typeface="Courier New" panose="02070309020205020404" charset="0"/>
            </a:endParaRPr>
          </a:p>
          <a:p>
            <a:r>
              <a:rPr lang="en-US" altLang="en-US" sz="1000">
                <a:solidFill>
                  <a:schemeClr val="tx1"/>
                </a:solidFill>
                <a:latin typeface="Courier New" panose="02070309020205020404" charset="0"/>
                <a:cs typeface="Courier New" panose="02070309020205020404" charset="0"/>
              </a:rPr>
              <a:t># install django and start a new project</a:t>
            </a:r>
          </a:p>
          <a:p>
            <a:r>
              <a:rPr lang="en-US" altLang="en-US" sz="1000" b="1">
                <a:solidFill>
                  <a:schemeClr val="accent1">
                    <a:lumMod val="75000"/>
                    <a:lumOff val="25000"/>
                  </a:schemeClr>
                </a:solidFill>
                <a:latin typeface="Courier New" panose="02070309020205020404" charset="0"/>
                <a:cs typeface="Courier New" panose="02070309020205020404" charset="0"/>
              </a:rPr>
              <a:t>python3 </a:t>
            </a:r>
            <a:r>
              <a:rPr lang="en-US" altLang="en-US" sz="1000" b="1">
                <a:solidFill>
                  <a:srgbClr val="0070C0"/>
                </a:solidFill>
                <a:latin typeface="Courier New" panose="02070309020205020404" charset="0"/>
                <a:cs typeface="Courier New" panose="02070309020205020404" charset="0"/>
              </a:rPr>
              <a:t>-m pip install django</a:t>
            </a:r>
          </a:p>
          <a:p>
            <a:r>
              <a:rPr lang="en-US" altLang="en-US" sz="1000" b="1">
                <a:solidFill>
                  <a:schemeClr val="accent1">
                    <a:lumMod val="75000"/>
                    <a:lumOff val="25000"/>
                  </a:schemeClr>
                </a:solidFill>
                <a:latin typeface="Courier New" panose="02070309020205020404" charset="0"/>
                <a:cs typeface="Courier New" panose="02070309020205020404" charset="0"/>
                <a:sym typeface="+mn-ea"/>
              </a:rPr>
              <a:t>django-admin </a:t>
            </a:r>
            <a:r>
              <a:rPr lang="en-US" altLang="en-US" sz="1000" b="1">
                <a:solidFill>
                  <a:srgbClr val="0070C0"/>
                </a:solidFill>
                <a:latin typeface="Courier New" panose="02070309020205020404" charset="0"/>
                <a:cs typeface="Courier New" panose="02070309020205020404" charset="0"/>
                <a:sym typeface="+mn-ea"/>
              </a:rPr>
              <a:t>startproject dk_train</a:t>
            </a:r>
            <a:endParaRPr lang="en-US" altLang="en-US" sz="1000">
              <a:solidFill>
                <a:schemeClr val="tx1"/>
              </a:solidFill>
              <a:latin typeface="Courier New" panose="02070309020205020404" charset="0"/>
              <a:cs typeface="Courier New" panose="02070309020205020404" charset="0"/>
              <a:sym typeface="+mn-ea"/>
            </a:endParaRPr>
          </a:p>
          <a:p>
            <a:endParaRPr lang="en-US" altLang="en-US" sz="1000">
              <a:solidFill>
                <a:schemeClr val="tx1"/>
              </a:solidFill>
              <a:latin typeface="Courier New" panose="02070309020205020404" charset="0"/>
              <a:cs typeface="Courier New" panose="02070309020205020404" charset="0"/>
              <a:sym typeface="+mn-ea"/>
            </a:endParaRPr>
          </a:p>
          <a:p>
            <a:r>
              <a:rPr lang="en-US" altLang="en-US" sz="1000">
                <a:solidFill>
                  <a:schemeClr val="tx1"/>
                </a:solidFill>
                <a:latin typeface="Courier New" panose="02070309020205020404" charset="0"/>
                <a:cs typeface="Courier New" panose="02070309020205020404" charset="0"/>
                <a:sym typeface="+mn-ea"/>
              </a:rPr>
              <a:t># change to the project directory and modify the settings then exit the container</a:t>
            </a:r>
          </a:p>
          <a:p>
            <a:r>
              <a:rPr lang="en-US" altLang="en-US" sz="1000">
                <a:solidFill>
                  <a:schemeClr val="tx1"/>
                </a:solidFill>
                <a:latin typeface="Courier New" panose="02070309020205020404" charset="0"/>
                <a:cs typeface="Courier New" panose="02070309020205020404" charset="0"/>
                <a:sym typeface="+mn-ea"/>
              </a:rPr>
              <a:t># the container will be stopped with ‘exit’ command</a:t>
            </a:r>
          </a:p>
          <a:p>
            <a:r>
              <a:rPr lang="en-US" altLang="en-US" sz="1000" b="1">
                <a:solidFill>
                  <a:schemeClr val="accent1">
                    <a:lumMod val="75000"/>
                    <a:lumOff val="25000"/>
                  </a:schemeClr>
                </a:solidFill>
                <a:latin typeface="Courier New" panose="02070309020205020404" charset="0"/>
                <a:cs typeface="Courier New" panose="02070309020205020404" charset="0"/>
              </a:rPr>
              <a:t>cd </a:t>
            </a:r>
            <a:r>
              <a:rPr lang="en-US" altLang="en-US" sz="1000" b="1">
                <a:solidFill>
                  <a:srgbClr val="0070C0"/>
                </a:solidFill>
                <a:latin typeface="Courier New" panose="02070309020205020404" charset="0"/>
                <a:cs typeface="Courier New" panose="02070309020205020404" charset="0"/>
              </a:rPr>
              <a:t>dk_train</a:t>
            </a:r>
          </a:p>
          <a:p>
            <a:r>
              <a:rPr lang="en-US" altLang="en-US" sz="1000" b="1">
                <a:solidFill>
                  <a:schemeClr val="accent1">
                    <a:lumMod val="75000"/>
                    <a:lumOff val="25000"/>
                  </a:schemeClr>
                </a:solidFill>
                <a:latin typeface="Courier New" panose="02070309020205020404" charset="0"/>
                <a:cs typeface="Courier New" panose="02070309020205020404" charset="0"/>
                <a:sym typeface="+mn-ea"/>
              </a:rPr>
              <a:t>echo </a:t>
            </a:r>
            <a:r>
              <a:rPr lang="en-US" altLang="en-US" sz="1000" b="1">
                <a:solidFill>
                  <a:srgbClr val="0070C0"/>
                </a:solidFill>
                <a:latin typeface="Courier New" panose="02070309020205020404" charset="0"/>
                <a:cs typeface="Courier New" panose="02070309020205020404" charset="0"/>
                <a:sym typeface="+mn-ea"/>
              </a:rPr>
              <a:t>ALLOWED_HOSTS = [\"*\"] &gt;&gt; dk_train/settings.py</a:t>
            </a:r>
          </a:p>
          <a:p>
            <a:r>
              <a:rPr lang="en-US" altLang="en-US" sz="1000" b="1">
                <a:solidFill>
                  <a:schemeClr val="accent1">
                    <a:lumMod val="75000"/>
                    <a:lumOff val="25000"/>
                  </a:schemeClr>
                </a:solidFill>
                <a:latin typeface="Courier New" panose="02070309020205020404" charset="0"/>
                <a:cs typeface="Courier New" panose="02070309020205020404" charset="0"/>
                <a:sym typeface="+mn-ea"/>
              </a:rPr>
              <a:t>exit</a:t>
            </a:r>
            <a:endParaRPr lang="en-US" altLang="en-US" sz="1000">
              <a:solidFill>
                <a:schemeClr val="tx1"/>
              </a:solidFill>
              <a:latin typeface="Courier New" panose="02070309020205020404" charset="0"/>
              <a:cs typeface="Courier New" panose="02070309020205020404" charset="0"/>
              <a:sym typeface="+mn-ea"/>
            </a:endParaRPr>
          </a:p>
          <a:p>
            <a:endParaRPr lang="en-US" altLang="en-US" sz="1000">
              <a:solidFill>
                <a:schemeClr val="tx1"/>
              </a:solidFill>
              <a:latin typeface="Courier New" panose="02070309020205020404" charset="0"/>
              <a:cs typeface="Courier New" panose="02070309020205020404" charset="0"/>
              <a:sym typeface="+mn-ea"/>
            </a:endParaRPr>
          </a:p>
          <a:p>
            <a:r>
              <a:rPr lang="en-US" altLang="en-US" sz="1000">
                <a:solidFill>
                  <a:schemeClr val="tx1"/>
                </a:solidFill>
                <a:latin typeface="Courier New" panose="02070309020205020404" charset="0"/>
                <a:cs typeface="Courier New" panose="02070309020205020404" charset="0"/>
                <a:sym typeface="+mn-ea"/>
              </a:rPr>
              <a:t># commit the container into a new image</a:t>
            </a:r>
          </a:p>
          <a:p>
            <a:r>
              <a:rPr lang="en-US" altLang="en-US" sz="1000" b="1">
                <a:solidFill>
                  <a:schemeClr val="accent1">
                    <a:lumMod val="75000"/>
                    <a:lumOff val="25000"/>
                  </a:schemeClr>
                </a:solidFill>
                <a:latin typeface="Courier New" panose="02070309020205020404" charset="0"/>
                <a:cs typeface="Courier New" panose="02070309020205020404" charset="0"/>
                <a:sym typeface="+mn-ea"/>
              </a:rPr>
              <a:t>docker commit </a:t>
            </a:r>
            <a:r>
              <a:rPr lang="en-US" altLang="en-US" sz="1000" b="1">
                <a:solidFill>
                  <a:schemeClr val="tx1"/>
                </a:solidFill>
                <a:latin typeface="Courier New" panose="02070309020205020404" charset="0"/>
                <a:cs typeface="Courier New" panose="02070309020205020404" charset="0"/>
                <a:sym typeface="+mn-ea"/>
              </a:rPr>
              <a:t>--change 'CMD [</a:t>
            </a:r>
            <a:r>
              <a:rPr lang="en-US" altLang="en-US" sz="1000" b="1">
                <a:solidFill>
                  <a:srgbClr val="0070C0"/>
                </a:solidFill>
                <a:latin typeface="Courier New" panose="02070309020205020404" charset="0"/>
                <a:cs typeface="Courier New" panose="02070309020205020404" charset="0"/>
                <a:sym typeface="+mn-ea"/>
              </a:rPr>
              <a:t>"</a:t>
            </a:r>
            <a:r>
              <a:rPr lang="en-US" altLang="en-US" sz="1000" b="1">
                <a:solidFill>
                  <a:schemeClr val="accent5">
                    <a:lumMod val="75000"/>
                  </a:schemeClr>
                </a:solidFill>
                <a:latin typeface="Courier New" panose="02070309020205020404" charset="0"/>
                <a:cs typeface="Courier New" panose="02070309020205020404" charset="0"/>
                <a:sym typeface="+mn-ea"/>
              </a:rPr>
              <a:t>python3</a:t>
            </a:r>
            <a:r>
              <a:rPr lang="en-US" altLang="en-US" sz="1000" b="1">
                <a:solidFill>
                  <a:srgbClr val="0070C0"/>
                </a:solidFill>
                <a:latin typeface="Courier New" panose="02070309020205020404" charset="0"/>
                <a:cs typeface="Courier New" panose="02070309020205020404" charset="0"/>
                <a:sym typeface="+mn-ea"/>
              </a:rPr>
              <a:t>","</a:t>
            </a:r>
            <a:r>
              <a:rPr lang="en-US" altLang="en-US" sz="1000" b="1">
                <a:solidFill>
                  <a:schemeClr val="accent5">
                    <a:lumMod val="75000"/>
                  </a:schemeClr>
                </a:solidFill>
                <a:latin typeface="Courier New" panose="02070309020205020404" charset="0"/>
                <a:cs typeface="Courier New" panose="02070309020205020404" charset="0"/>
                <a:sym typeface="+mn-ea"/>
              </a:rPr>
              <a:t>manage.py</a:t>
            </a:r>
            <a:r>
              <a:rPr lang="en-US" altLang="en-US" sz="1000" b="1">
                <a:solidFill>
                  <a:srgbClr val="0070C0"/>
                </a:solidFill>
                <a:latin typeface="Courier New" panose="02070309020205020404" charset="0"/>
                <a:cs typeface="Courier New" panose="02070309020205020404" charset="0"/>
                <a:sym typeface="+mn-ea"/>
              </a:rPr>
              <a:t>", "</a:t>
            </a:r>
            <a:r>
              <a:rPr lang="en-US" altLang="en-US" sz="1000" b="1">
                <a:solidFill>
                  <a:schemeClr val="accent5">
                    <a:lumMod val="75000"/>
                  </a:schemeClr>
                </a:solidFill>
                <a:latin typeface="Courier New" panose="02070309020205020404" charset="0"/>
                <a:cs typeface="Courier New" panose="02070309020205020404" charset="0"/>
                <a:sym typeface="+mn-ea"/>
              </a:rPr>
              <a:t>runserver</a:t>
            </a:r>
            <a:r>
              <a:rPr lang="en-US" altLang="en-US" sz="1000" b="1">
                <a:solidFill>
                  <a:srgbClr val="0070C0"/>
                </a:solidFill>
                <a:latin typeface="Courier New" panose="02070309020205020404" charset="0"/>
                <a:cs typeface="Courier New" panose="02070309020205020404" charset="0"/>
                <a:sym typeface="+mn-ea"/>
              </a:rPr>
              <a:t>", "</a:t>
            </a:r>
            <a:r>
              <a:rPr lang="en-US" altLang="en-US" sz="1000" b="1">
                <a:solidFill>
                  <a:schemeClr val="accent5">
                    <a:lumMod val="75000"/>
                  </a:schemeClr>
                </a:solidFill>
                <a:latin typeface="Courier New" panose="02070309020205020404" charset="0"/>
                <a:cs typeface="Courier New" panose="02070309020205020404" charset="0"/>
                <a:sym typeface="+mn-ea"/>
              </a:rPr>
              <a:t>0:2222</a:t>
            </a:r>
            <a:r>
              <a:rPr lang="en-US" altLang="en-US" sz="1000" b="1">
                <a:solidFill>
                  <a:srgbClr val="0070C0"/>
                </a:solidFill>
                <a:latin typeface="Courier New" panose="02070309020205020404" charset="0"/>
                <a:cs typeface="Courier New" panose="02070309020205020404" charset="0"/>
                <a:sym typeface="+mn-ea"/>
              </a:rPr>
              <a:t>"</a:t>
            </a:r>
            <a:r>
              <a:rPr lang="en-US" altLang="en-US" sz="1000" b="1">
                <a:solidFill>
                  <a:schemeClr val="tx1"/>
                </a:solidFill>
                <a:latin typeface="Courier New" panose="02070309020205020404" charset="0"/>
                <a:cs typeface="Courier New" panose="02070309020205020404" charset="0"/>
                <a:sym typeface="+mn-ea"/>
              </a:rPr>
              <a:t>]' \</a:t>
            </a:r>
          </a:p>
          <a:p>
            <a:r>
              <a:rPr lang="en-US" altLang="en-US" sz="1000" b="1">
                <a:solidFill>
                  <a:schemeClr val="tx1"/>
                </a:solidFill>
                <a:latin typeface="Courier New" panose="02070309020205020404" charset="0"/>
                <a:cs typeface="Courier New" panose="02070309020205020404" charset="0"/>
                <a:sym typeface="+mn-ea"/>
              </a:rPr>
              <a:t>	  --change </a:t>
            </a:r>
            <a:r>
              <a:rPr lang="en-US" altLang="en-US" sz="1000" b="1">
                <a:latin typeface="Courier New" panose="02070309020205020404" charset="0"/>
                <a:cs typeface="Courier New" panose="02070309020205020404" charset="0"/>
                <a:sym typeface="+mn-ea"/>
              </a:rPr>
              <a:t>'EXPOSE 2222' \</a:t>
            </a:r>
            <a:endParaRPr lang="en-US" altLang="en-US" sz="1000" b="1">
              <a:solidFill>
                <a:schemeClr val="tx1"/>
              </a:solidFill>
              <a:latin typeface="Courier New" panose="02070309020205020404" charset="0"/>
              <a:cs typeface="Courier New" panose="02070309020205020404" charset="0"/>
              <a:sym typeface="+mn-ea"/>
            </a:endParaRPr>
          </a:p>
          <a:p>
            <a:r>
              <a:rPr lang="en-US" altLang="en-US" sz="1000" b="1">
                <a:solidFill>
                  <a:schemeClr val="tx1"/>
                </a:solidFill>
                <a:latin typeface="Courier New" panose="02070309020205020404" charset="0"/>
                <a:cs typeface="Courier New" panose="02070309020205020404" charset="0"/>
                <a:sym typeface="+mn-ea"/>
              </a:rPr>
              <a:t>	  --change </a:t>
            </a:r>
            <a:r>
              <a:rPr lang="en-US" altLang="en-US" sz="1000" b="1">
                <a:latin typeface="Courier New" panose="02070309020205020404" charset="0"/>
                <a:cs typeface="Courier New" panose="02070309020205020404" charset="0"/>
                <a:sym typeface="+mn-ea"/>
              </a:rPr>
              <a:t>'WORKDIR </a:t>
            </a:r>
            <a:r>
              <a:rPr lang="en-US" altLang="en-US" sz="1000" b="1">
                <a:solidFill>
                  <a:srgbClr val="0070C0"/>
                </a:solidFill>
                <a:latin typeface="Courier New" panose="02070309020205020404" charset="0"/>
                <a:cs typeface="Courier New" panose="02070309020205020404" charset="0"/>
                <a:sym typeface="+mn-ea"/>
              </a:rPr>
              <a:t>"/dk_train"</a:t>
            </a:r>
            <a:r>
              <a:rPr lang="en-US" altLang="en-US" sz="1000" b="1">
                <a:latin typeface="Courier New" panose="02070309020205020404" charset="0"/>
                <a:cs typeface="Courier New" panose="02070309020205020404" charset="0"/>
                <a:sym typeface="+mn-ea"/>
              </a:rPr>
              <a:t>' </a:t>
            </a:r>
            <a:r>
              <a:rPr lang="en-US" altLang="en-US" sz="1000" b="1">
                <a:solidFill>
                  <a:schemeClr val="tx1"/>
                </a:solidFill>
                <a:latin typeface="Courier New" panose="02070309020205020404" charset="0"/>
                <a:cs typeface="Courier New" panose="02070309020205020404" charset="0"/>
                <a:sym typeface="+mn-ea"/>
              </a:rPr>
              <a:t>&lt;container_hash&gt; image_tag:version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altLang="en-US">
                <a:sym typeface="+mn-ea"/>
              </a:rPr>
              <a:t>Useful running parameters</a:t>
            </a:r>
            <a:endParaRPr lang="en-US" altLang="en-US">
              <a:solidFill>
                <a:schemeClr val="accent2"/>
              </a:solidFill>
              <a:sym typeface="+mn-ea"/>
            </a:endParaRPr>
          </a:p>
        </p:txBody>
      </p:sp>
      <p:sp>
        <p:nvSpPr>
          <p:cNvPr id="3" name="Text Box 2"/>
          <p:cNvSpPr txBox="1"/>
          <p:nvPr/>
        </p:nvSpPr>
        <p:spPr>
          <a:xfrm>
            <a:off x="425450" y="1350010"/>
            <a:ext cx="8145780" cy="1014730"/>
          </a:xfrm>
          <a:prstGeom prst="rect">
            <a:avLst/>
          </a:prstGeom>
          <a:noFill/>
        </p:spPr>
        <p:txBody>
          <a:bodyPr wrap="square" rtlCol="0">
            <a:spAutoFit/>
          </a:bodyPr>
          <a:lstStyle/>
          <a:p>
            <a:r>
              <a:rPr lang="en-US" altLang="en-US" sz="1000">
                <a:solidFill>
                  <a:schemeClr val="accent3">
                    <a:lumMod val="50000"/>
                    <a:lumOff val="50000"/>
                  </a:schemeClr>
                </a:solidFill>
                <a:latin typeface="Courier New" panose="02070309020205020404" charset="0"/>
                <a:cs typeface="Courier New" panose="02070309020205020404" charset="0"/>
                <a:sym typeface="+mn-ea"/>
              </a:rPr>
              <a:t># normal run</a:t>
            </a:r>
          </a:p>
          <a:p>
            <a:r>
              <a:rPr lang="en-US" altLang="en-US" sz="1000" b="1">
                <a:solidFill>
                  <a:schemeClr val="accent3">
                    <a:lumMod val="50000"/>
                    <a:lumOff val="50000"/>
                  </a:schemeClr>
                </a:solidFill>
                <a:latin typeface="Courier New" panose="02070309020205020404" charset="0"/>
                <a:cs typeface="Courier New" panose="02070309020205020404" charset="0"/>
                <a:sym typeface="+mn-ea"/>
              </a:rPr>
              <a:t>docker run dktrain</a:t>
            </a:r>
            <a:endParaRPr lang="en-US" altLang="en-US" sz="1000">
              <a:latin typeface="Courier New" panose="02070309020205020404" charset="0"/>
              <a:cs typeface="Courier New" panose="02070309020205020404" charset="0"/>
              <a:sym typeface="+mn-ea"/>
            </a:endParaRPr>
          </a:p>
          <a:p>
            <a:endParaRPr lang="en-US" altLang="en-US" sz="1000">
              <a:latin typeface="Courier New" panose="02070309020205020404" charset="0"/>
              <a:cs typeface="Courier New" panose="02070309020205020404" charset="0"/>
              <a:sym typeface="+mn-ea"/>
            </a:endParaRPr>
          </a:p>
          <a:p>
            <a:r>
              <a:rPr lang="en-US" altLang="en-US" sz="1000">
                <a:solidFill>
                  <a:schemeClr val="accent3">
                    <a:lumMod val="50000"/>
                    <a:lumOff val="50000"/>
                  </a:schemeClr>
                </a:solidFill>
                <a:latin typeface="Courier New" panose="02070309020205020404" charset="0"/>
                <a:cs typeface="Courier New" panose="02070309020205020404" charset="0"/>
                <a:sym typeface="+mn-ea"/>
              </a:rPr>
              <a:t># detachment</a:t>
            </a:r>
          </a:p>
          <a:p>
            <a:r>
              <a:rPr lang="en-US" altLang="en-US" sz="1000">
                <a:solidFill>
                  <a:schemeClr val="accent3">
                    <a:lumMod val="50000"/>
                    <a:lumOff val="50000"/>
                  </a:schemeClr>
                </a:solidFill>
                <a:latin typeface="Courier New" panose="02070309020205020404" charset="0"/>
                <a:cs typeface="Courier New" panose="02070309020205020404" charset="0"/>
                <a:sym typeface="+mn-ea"/>
              </a:rPr>
              <a:t>docker run </a:t>
            </a:r>
            <a:r>
              <a:rPr lang="en-US" altLang="en-US" sz="1000" b="1">
                <a:solidFill>
                  <a:schemeClr val="accent3">
                    <a:lumMod val="50000"/>
                    <a:lumOff val="50000"/>
                  </a:schemeClr>
                </a:solidFill>
                <a:latin typeface="Courier New" panose="02070309020205020404" charset="0"/>
                <a:cs typeface="Courier New" panose="02070309020205020404" charset="0"/>
                <a:sym typeface="+mn-ea"/>
              </a:rPr>
              <a:t>-d</a:t>
            </a:r>
            <a:r>
              <a:rPr lang="en-US" altLang="en-US" sz="1000">
                <a:solidFill>
                  <a:schemeClr val="accent3">
                    <a:lumMod val="50000"/>
                    <a:lumOff val="50000"/>
                  </a:schemeClr>
                </a:solidFill>
                <a:latin typeface="Courier New" panose="02070309020205020404" charset="0"/>
                <a:cs typeface="Courier New" panose="02070309020205020404" charset="0"/>
                <a:sym typeface="+mn-ea"/>
              </a:rPr>
              <a:t> dktrain</a:t>
            </a:r>
          </a:p>
          <a:p>
            <a:r>
              <a:rPr lang="en-US" altLang="en-US" sz="1000">
                <a:solidFill>
                  <a:schemeClr val="accent3">
                    <a:lumMod val="50000"/>
                    <a:lumOff val="50000"/>
                  </a:schemeClr>
                </a:solidFill>
                <a:latin typeface="Courier New" panose="02070309020205020404" charset="0"/>
                <a:cs typeface="Courier New" panose="02070309020205020404" charset="0"/>
                <a:sym typeface="+mn-ea"/>
              </a:rPr>
              <a:t>docker run </a:t>
            </a:r>
            <a:r>
              <a:rPr lang="en-US" altLang="en-US" sz="1000" b="1">
                <a:solidFill>
                  <a:schemeClr val="accent3">
                    <a:lumMod val="50000"/>
                    <a:lumOff val="50000"/>
                  </a:schemeClr>
                </a:solidFill>
                <a:latin typeface="Courier New" panose="02070309020205020404" charset="0"/>
                <a:cs typeface="Courier New" panose="02070309020205020404" charset="0"/>
                <a:sym typeface="+mn-ea"/>
              </a:rPr>
              <a:t>--detach</a:t>
            </a:r>
            <a:r>
              <a:rPr lang="en-US" altLang="en-US" sz="1000">
                <a:solidFill>
                  <a:schemeClr val="accent3">
                    <a:lumMod val="50000"/>
                    <a:lumOff val="50000"/>
                  </a:schemeClr>
                </a:solidFill>
                <a:latin typeface="Courier New" panose="02070309020205020404" charset="0"/>
                <a:cs typeface="Courier New" panose="02070309020205020404" charset="0"/>
                <a:sym typeface="+mn-ea"/>
              </a:rPr>
              <a:t> dktrain</a:t>
            </a:r>
            <a:endParaRPr lang="en-US" altLang="en-US" sz="1000">
              <a:solidFill>
                <a:schemeClr val="tx1"/>
              </a:solidFill>
              <a:latin typeface="Courier New" panose="02070309020205020404" charset="0"/>
              <a:cs typeface="Courier New" panose="02070309020205020404" charset="0"/>
              <a:sym typeface="+mn-ea"/>
            </a:endParaRPr>
          </a:p>
        </p:txBody>
      </p:sp>
      <p:sp>
        <p:nvSpPr>
          <p:cNvPr id="2" name="Content Placeholder 5"/>
          <p:cNvSpPr>
            <a:spLocks noGrp="1"/>
          </p:cNvSpPr>
          <p:nvPr/>
        </p:nvSpPr>
        <p:spPr>
          <a:xfrm>
            <a:off x="264160" y="617831"/>
            <a:ext cx="8584006" cy="706755"/>
          </a:xfrm>
          <a:prstGeom prst="rect">
            <a:avLst/>
          </a:prstGeom>
        </p:spPr>
        <p:txBody>
          <a:bodyPr vert="horz" wrap="square" lIns="91440" tIns="45720" rIns="91440" bIns="45720" rtlCol="0">
            <a:spAutoFit/>
          </a:bodyPr>
          <a:lstStyle>
            <a:lvl1pPr marL="281305" indent="-281305" algn="l" defTabSz="914400" rtl="0" eaLnBrk="1" latinLnBrk="0" hangingPunct="1">
              <a:lnSpc>
                <a:spcPct val="100000"/>
              </a:lnSpc>
              <a:spcBef>
                <a:spcPts val="1200"/>
              </a:spcBef>
              <a:spcAft>
                <a:spcPts val="600"/>
              </a:spcAft>
              <a:buClr>
                <a:schemeClr val="accent2"/>
              </a:buClr>
              <a:buFont typeface="Arial" panose="020B0604020202020204" pitchFamily="34" charset="0"/>
              <a:buChar char="•"/>
              <a:defRPr lang="en-US" sz="2000" kern="1200" dirty="0" smtClean="0">
                <a:solidFill>
                  <a:schemeClr val="tx1"/>
                </a:solidFill>
                <a:latin typeface="+mn-lt"/>
                <a:ea typeface="+mn-ea"/>
                <a:cs typeface="+mn-cs"/>
              </a:defRPr>
            </a:lvl1pPr>
            <a:lvl2pPr marL="574675" indent="-294005"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980" indent="-281305"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930"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3180" indent="-222250" algn="l" defTabSz="914400" rtl="0" eaLnBrk="1" latinLnBrk="0" hangingPunct="1">
              <a:lnSpc>
                <a:spcPct val="95000"/>
              </a:lnSpc>
              <a:spcBef>
                <a:spcPts val="0"/>
              </a:spcBef>
              <a:spcAft>
                <a:spcPts val="800"/>
              </a:spcAft>
              <a:buFontTx/>
              <a:buChar char="‒"/>
              <a:defRPr lang="en-US" sz="12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altLang="en-US">
                <a:sym typeface="+mn-ea"/>
              </a:rPr>
              <a:t>Build a docker image, when running the image, a python django server is served on port 2222 of host machin</a:t>
            </a:r>
            <a:r>
              <a:rPr lang="en-US" altLang="en-US">
                <a:sym typeface="+mn-ea"/>
              </a:rPr>
              <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6555" y="1903095"/>
            <a:ext cx="7382510" cy="2320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8" name="Text Box 7"/>
          <p:cNvSpPr txBox="1"/>
          <p:nvPr/>
        </p:nvSpPr>
        <p:spPr>
          <a:xfrm>
            <a:off x="425450" y="1350010"/>
            <a:ext cx="8145780" cy="398780"/>
          </a:xfrm>
          <a:prstGeom prst="rect">
            <a:avLst/>
          </a:prstGeom>
          <a:noFill/>
        </p:spPr>
        <p:txBody>
          <a:bodyPr wrap="square" rtlCol="0">
            <a:spAutoFit/>
          </a:bodyPr>
          <a:lstStyle/>
          <a:p>
            <a:r>
              <a:rPr lang="en-US" altLang="en-US" sz="1000">
                <a:latin typeface="Courier New" panose="02070309020205020404" charset="0"/>
                <a:cs typeface="Courier New" panose="02070309020205020404" charset="0"/>
                <a:sym typeface="+mn-ea"/>
              </a:rPr>
              <a:t># port mapping</a:t>
            </a:r>
          </a:p>
          <a:p>
            <a:r>
              <a:rPr lang="en-US" altLang="en-US" sz="1000">
                <a:solidFill>
                  <a:schemeClr val="accent3">
                    <a:lumMod val="50000"/>
                    <a:lumOff val="50000"/>
                  </a:schemeClr>
                </a:solidFill>
                <a:latin typeface="Courier New" panose="02070309020205020404" charset="0"/>
                <a:cs typeface="Courier New" panose="02070309020205020404" charset="0"/>
              </a:rPr>
              <a:t>docker run -d </a:t>
            </a:r>
            <a:r>
              <a:rPr lang="en-US" altLang="en-US" sz="1000" b="1">
                <a:solidFill>
                  <a:schemeClr val="accent3">
                    <a:lumMod val="50000"/>
                    <a:lumOff val="50000"/>
                  </a:schemeClr>
                </a:solidFill>
                <a:latin typeface="Courier New" panose="02070309020205020404" charset="0"/>
                <a:cs typeface="Courier New" panose="02070309020205020404" charset="0"/>
              </a:rPr>
              <a:t>-p 2222:2222</a:t>
            </a:r>
            <a:r>
              <a:rPr lang="en-US" altLang="en-US" sz="1000">
                <a:solidFill>
                  <a:schemeClr val="accent3">
                    <a:lumMod val="50000"/>
                    <a:lumOff val="50000"/>
                  </a:schemeClr>
                </a:solidFill>
                <a:latin typeface="Courier New" panose="02070309020205020404" charset="0"/>
                <a:cs typeface="Courier New" panose="02070309020205020404" charset="0"/>
              </a:rPr>
              <a:t> dktrain</a:t>
            </a:r>
            <a:endParaRPr lang="en-US" altLang="en-US" sz="1000">
              <a:solidFill>
                <a:schemeClr val="accent3">
                  <a:lumMod val="50000"/>
                  <a:lumOff val="50000"/>
                </a:schemeClr>
              </a:solidFill>
              <a:latin typeface="Courier New" panose="02070309020205020404" charset="0"/>
              <a:cs typeface="Courier New" panose="02070309020205020404" charset="0"/>
              <a:sym typeface="+mn-ea"/>
            </a:endParaRPr>
          </a:p>
        </p:txBody>
      </p:sp>
      <p:sp>
        <p:nvSpPr>
          <p:cNvPr id="9" name="Content Placeholder 5"/>
          <p:cNvSpPr>
            <a:spLocks noGrp="1"/>
          </p:cNvSpPr>
          <p:nvPr/>
        </p:nvSpPr>
        <p:spPr>
          <a:xfrm>
            <a:off x="264160" y="617831"/>
            <a:ext cx="8584006" cy="706755"/>
          </a:xfrm>
          <a:prstGeom prst="rect">
            <a:avLst/>
          </a:prstGeom>
        </p:spPr>
        <p:txBody>
          <a:bodyPr vert="horz" wrap="square" lIns="91440" tIns="45720" rIns="91440" bIns="45720" rtlCol="0">
            <a:spAutoFit/>
          </a:bodyPr>
          <a:lstStyle>
            <a:lvl1pPr marL="281305" indent="-281305" algn="l" defTabSz="914400" rtl="0" eaLnBrk="1" latinLnBrk="0" hangingPunct="1">
              <a:lnSpc>
                <a:spcPct val="100000"/>
              </a:lnSpc>
              <a:spcBef>
                <a:spcPts val="1200"/>
              </a:spcBef>
              <a:spcAft>
                <a:spcPts val="600"/>
              </a:spcAft>
              <a:buClr>
                <a:schemeClr val="accent2"/>
              </a:buClr>
              <a:buFont typeface="Arial" panose="020B0604020202020204" pitchFamily="34" charset="0"/>
              <a:buChar char="•"/>
              <a:defRPr lang="en-US" sz="2000" kern="1200" dirty="0" smtClean="0">
                <a:solidFill>
                  <a:schemeClr val="tx1"/>
                </a:solidFill>
                <a:latin typeface="+mn-lt"/>
                <a:ea typeface="+mn-ea"/>
                <a:cs typeface="+mn-cs"/>
              </a:defRPr>
            </a:lvl1pPr>
            <a:lvl2pPr marL="574675" indent="-294005"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980" indent="-281305"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930"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3180" indent="-222250" algn="l" defTabSz="914400" rtl="0" eaLnBrk="1" latinLnBrk="0" hangingPunct="1">
              <a:lnSpc>
                <a:spcPct val="95000"/>
              </a:lnSpc>
              <a:spcBef>
                <a:spcPts val="0"/>
              </a:spcBef>
              <a:spcAft>
                <a:spcPts val="800"/>
              </a:spcAft>
              <a:buFontTx/>
              <a:buChar char="‒"/>
              <a:defRPr lang="en-US" sz="12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altLang="en-US">
                <a:sym typeface="+mn-ea"/>
              </a:rPr>
              <a:t>Build a docker image, when running the image, a python django server is served on port 2222 of host machin</a:t>
            </a:r>
            <a:r>
              <a:rPr lang="en-US" altLang="en-US">
                <a:sym typeface="+mn-ea"/>
              </a:rPr>
              <a:t>e</a:t>
            </a:r>
          </a:p>
        </p:txBody>
      </p:sp>
      <p:sp>
        <p:nvSpPr>
          <p:cNvPr id="10" name="Rectangle 9"/>
          <p:cNvSpPr/>
          <p:nvPr/>
        </p:nvSpPr>
        <p:spPr>
          <a:xfrm>
            <a:off x="502285" y="1983105"/>
            <a:ext cx="7200900" cy="1408430"/>
          </a:xfrm>
          <a:prstGeom prst="rect">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tLang="en-US" dirty="0">
              <a:latin typeface="+mj-lt"/>
            </a:endParaRPr>
          </a:p>
        </p:txBody>
      </p:sp>
      <p:sp>
        <p:nvSpPr>
          <p:cNvPr id="12" name="Rectangle 11"/>
          <p:cNvSpPr/>
          <p:nvPr/>
        </p:nvSpPr>
        <p:spPr>
          <a:xfrm>
            <a:off x="375920" y="4050030"/>
            <a:ext cx="7383145" cy="173355"/>
          </a:xfrm>
          <a:prstGeom prst="rect">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latin typeface="+mj-lt"/>
            </a:endParaRPr>
          </a:p>
        </p:txBody>
      </p:sp>
      <p:sp>
        <p:nvSpPr>
          <p:cNvPr id="13" name="Rectangle 12"/>
          <p:cNvSpPr/>
          <p:nvPr/>
        </p:nvSpPr>
        <p:spPr>
          <a:xfrm>
            <a:off x="502920" y="3218180"/>
            <a:ext cx="7199630" cy="173355"/>
          </a:xfrm>
          <a:prstGeom prst="rect">
            <a:avLst/>
          </a:prstGeom>
          <a:ln>
            <a:noFill/>
          </a:ln>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latin typeface="+mj-lt"/>
            </a:endParaRPr>
          </a:p>
        </p:txBody>
      </p:sp>
      <p:sp>
        <p:nvSpPr>
          <p:cNvPr id="14" name="Rounded Rectangle 13"/>
          <p:cNvSpPr/>
          <p:nvPr/>
        </p:nvSpPr>
        <p:spPr>
          <a:xfrm>
            <a:off x="1881505" y="3218180"/>
            <a:ext cx="549275" cy="173355"/>
          </a:xfrm>
          <a:prstGeom prst="roundRect">
            <a:avLst/>
          </a:prstGeom>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1000" dirty="0">
                <a:latin typeface="+mj-lt"/>
              </a:rPr>
              <a:t>2222</a:t>
            </a:r>
          </a:p>
        </p:txBody>
      </p:sp>
      <p:sp>
        <p:nvSpPr>
          <p:cNvPr id="15" name="Rounded Rectangle 14"/>
          <p:cNvSpPr/>
          <p:nvPr/>
        </p:nvSpPr>
        <p:spPr>
          <a:xfrm>
            <a:off x="1881505" y="4050030"/>
            <a:ext cx="549275" cy="173355"/>
          </a:xfrm>
          <a:prstGeom prst="roundRect">
            <a:avLst/>
          </a:prstGeom>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1000" dirty="0">
                <a:latin typeface="+mj-lt"/>
              </a:rPr>
              <a:t>2222</a:t>
            </a:r>
          </a:p>
        </p:txBody>
      </p:sp>
      <p:sp>
        <p:nvSpPr>
          <p:cNvPr id="16" name="Rounded Rectangle 15"/>
          <p:cNvSpPr/>
          <p:nvPr/>
        </p:nvSpPr>
        <p:spPr>
          <a:xfrm>
            <a:off x="1486535" y="2164080"/>
            <a:ext cx="1339850" cy="6350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1400" dirty="0">
                <a:latin typeface="+mj-lt"/>
              </a:rPr>
              <a:t>Django app 1</a:t>
            </a:r>
          </a:p>
        </p:txBody>
      </p:sp>
      <p:sp>
        <p:nvSpPr>
          <p:cNvPr id="17" name="Rounded Rectangle 16"/>
          <p:cNvSpPr/>
          <p:nvPr/>
        </p:nvSpPr>
        <p:spPr>
          <a:xfrm>
            <a:off x="2982595" y="2164080"/>
            <a:ext cx="1339850" cy="635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400" dirty="0">
                <a:latin typeface="+mj-lt"/>
              </a:rPr>
              <a:t>Another service</a:t>
            </a:r>
          </a:p>
        </p:txBody>
      </p:sp>
      <p:sp>
        <p:nvSpPr>
          <p:cNvPr id="18" name="Rounded Rectangle 17"/>
          <p:cNvSpPr/>
          <p:nvPr/>
        </p:nvSpPr>
        <p:spPr>
          <a:xfrm>
            <a:off x="5893435" y="2164080"/>
            <a:ext cx="1719580" cy="635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en-US" sz="1400" dirty="0">
                <a:latin typeface="+mj-lt"/>
              </a:rPr>
              <a:t>Another ‘another service’</a:t>
            </a:r>
          </a:p>
        </p:txBody>
      </p:sp>
      <p:cxnSp>
        <p:nvCxnSpPr>
          <p:cNvPr id="19" name="Straight Connector 18"/>
          <p:cNvCxnSpPr>
            <a:stCxn id="16" idx="2"/>
            <a:endCxn id="14" idx="0"/>
          </p:cNvCxnSpPr>
          <p:nvPr/>
        </p:nvCxnSpPr>
        <p:spPr>
          <a:xfrm>
            <a:off x="2156460" y="2799080"/>
            <a:ext cx="0" cy="419100"/>
          </a:xfrm>
          <a:prstGeom prst="line">
            <a:avLst/>
          </a:prstGeom>
          <a:ln w="31750" cmpd="dbl">
            <a:solidFill>
              <a:schemeClr val="accent5">
                <a:lumMod val="75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V="1">
            <a:off x="2156460" y="3391535"/>
            <a:ext cx="0" cy="658495"/>
          </a:xfrm>
          <a:prstGeom prst="line">
            <a:avLst/>
          </a:prstGeom>
          <a:ln w="31750" cmpd="dbl">
            <a:solidFill>
              <a:schemeClr val="accent5">
                <a:lumMod val="75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501265" y="3218180"/>
            <a:ext cx="549275" cy="173355"/>
          </a:xfrm>
          <a:prstGeom prst="round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000" dirty="0">
                <a:latin typeface="+mj-lt"/>
              </a:rPr>
              <a:t>3000</a:t>
            </a:r>
          </a:p>
        </p:txBody>
      </p:sp>
      <p:sp>
        <p:nvSpPr>
          <p:cNvPr id="22" name="Rounded Rectangle 21"/>
          <p:cNvSpPr/>
          <p:nvPr/>
        </p:nvSpPr>
        <p:spPr>
          <a:xfrm>
            <a:off x="2570480" y="4050030"/>
            <a:ext cx="549275" cy="173355"/>
          </a:xfrm>
          <a:prstGeom prst="round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000" dirty="0">
                <a:latin typeface="+mj-lt"/>
              </a:rPr>
              <a:t>3820</a:t>
            </a:r>
          </a:p>
        </p:txBody>
      </p:sp>
      <p:cxnSp>
        <p:nvCxnSpPr>
          <p:cNvPr id="23" name="Straight Connector 22"/>
          <p:cNvCxnSpPr>
            <a:stCxn id="21" idx="0"/>
            <a:endCxn id="17" idx="2"/>
          </p:cNvCxnSpPr>
          <p:nvPr/>
        </p:nvCxnSpPr>
        <p:spPr>
          <a:xfrm flipV="1">
            <a:off x="2776220" y="2799080"/>
            <a:ext cx="876300" cy="419100"/>
          </a:xfrm>
          <a:prstGeom prst="line">
            <a:avLst/>
          </a:prstGeom>
          <a:ln w="31750" cmpd="dbl">
            <a:solidFill>
              <a:schemeClr val="tx1">
                <a:lumMod val="60000"/>
                <a:lumOff val="40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2"/>
            <a:endCxn id="22" idx="0"/>
          </p:cNvCxnSpPr>
          <p:nvPr/>
        </p:nvCxnSpPr>
        <p:spPr>
          <a:xfrm>
            <a:off x="2776220" y="3391535"/>
            <a:ext cx="69215" cy="658495"/>
          </a:xfrm>
          <a:prstGeom prst="line">
            <a:avLst/>
          </a:prstGeom>
          <a:ln w="31750" cmpd="dbl">
            <a:solidFill>
              <a:schemeClr val="tx1">
                <a:lumMod val="60000"/>
                <a:lumOff val="40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5618480" y="3218180"/>
            <a:ext cx="549275" cy="173355"/>
          </a:xfrm>
          <a:prstGeom prst="roundRect">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en-US" sz="1000" dirty="0">
                <a:latin typeface="+mj-lt"/>
              </a:rPr>
              <a:t>5555</a:t>
            </a:r>
          </a:p>
        </p:txBody>
      </p:sp>
      <p:sp>
        <p:nvSpPr>
          <p:cNvPr id="26" name="Rounded Rectangle 25"/>
          <p:cNvSpPr/>
          <p:nvPr/>
        </p:nvSpPr>
        <p:spPr>
          <a:xfrm>
            <a:off x="3165475" y="4050030"/>
            <a:ext cx="549275" cy="173355"/>
          </a:xfrm>
          <a:prstGeom prst="roundRect">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en-US" sz="1000" dirty="0">
                <a:latin typeface="+mj-lt"/>
              </a:rPr>
              <a:t>4444</a:t>
            </a:r>
          </a:p>
        </p:txBody>
      </p:sp>
      <p:cxnSp>
        <p:nvCxnSpPr>
          <p:cNvPr id="27" name="Straight Connector 26"/>
          <p:cNvCxnSpPr>
            <a:stCxn id="18" idx="2"/>
            <a:endCxn id="25" idx="0"/>
          </p:cNvCxnSpPr>
          <p:nvPr/>
        </p:nvCxnSpPr>
        <p:spPr>
          <a:xfrm flipH="1">
            <a:off x="5893435" y="2799080"/>
            <a:ext cx="859790" cy="419100"/>
          </a:xfrm>
          <a:prstGeom prst="line">
            <a:avLst/>
          </a:prstGeom>
          <a:ln w="31750" cmpd="dbl">
            <a:solidFill>
              <a:srgbClr val="FFC000"/>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5" idx="2"/>
            <a:endCxn id="26" idx="0"/>
          </p:cNvCxnSpPr>
          <p:nvPr/>
        </p:nvCxnSpPr>
        <p:spPr>
          <a:xfrm flipH="1">
            <a:off x="3440430" y="3391535"/>
            <a:ext cx="2453005" cy="658495"/>
          </a:xfrm>
          <a:prstGeom prst="line">
            <a:avLst/>
          </a:prstGeom>
          <a:ln w="31750" cmpd="dbl">
            <a:solidFill>
              <a:srgbClr val="FFC000"/>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4461510" y="2164080"/>
            <a:ext cx="1292860" cy="6350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en-US" sz="1400" dirty="0">
                <a:latin typeface="+mj-lt"/>
              </a:rPr>
              <a:t>PostgreSQL</a:t>
            </a:r>
          </a:p>
        </p:txBody>
      </p:sp>
      <p:sp>
        <p:nvSpPr>
          <p:cNvPr id="30" name="Rounded Rectangle 29"/>
          <p:cNvSpPr/>
          <p:nvPr/>
        </p:nvSpPr>
        <p:spPr>
          <a:xfrm>
            <a:off x="4940935" y="3218180"/>
            <a:ext cx="549275" cy="173355"/>
          </a:xfrm>
          <a:prstGeom prst="roundRect">
            <a:avLst/>
          </a:prstGeom>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en-US" sz="1000" dirty="0">
                <a:latin typeface="+mj-lt"/>
              </a:rPr>
              <a:t>5432</a:t>
            </a:r>
          </a:p>
        </p:txBody>
      </p:sp>
      <p:cxnSp>
        <p:nvCxnSpPr>
          <p:cNvPr id="31" name="Straight Connector 30"/>
          <p:cNvCxnSpPr>
            <a:stCxn id="29" idx="2"/>
            <a:endCxn id="30" idx="0"/>
          </p:cNvCxnSpPr>
          <p:nvPr/>
        </p:nvCxnSpPr>
        <p:spPr>
          <a:xfrm>
            <a:off x="5107940" y="2799080"/>
            <a:ext cx="107950" cy="419100"/>
          </a:xfrm>
          <a:prstGeom prst="line">
            <a:avLst/>
          </a:prstGeom>
          <a:ln w="31750" cmpd="dbl">
            <a:solidFill>
              <a:schemeClr val="accent5">
                <a:lumMod val="75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5062220" y="4050030"/>
            <a:ext cx="739140" cy="173355"/>
          </a:xfrm>
          <a:prstGeom prst="roundRect">
            <a:avLst/>
          </a:prstGeom>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en-US" sz="1000" dirty="0">
                <a:latin typeface="+mj-lt"/>
              </a:rPr>
              <a:t>22223</a:t>
            </a:r>
          </a:p>
        </p:txBody>
      </p:sp>
      <p:sp>
        <p:nvSpPr>
          <p:cNvPr id="33" name="Rounded Rectangle 32"/>
          <p:cNvSpPr/>
          <p:nvPr/>
        </p:nvSpPr>
        <p:spPr>
          <a:xfrm>
            <a:off x="6014085" y="4050030"/>
            <a:ext cx="739140" cy="173355"/>
          </a:xfrm>
          <a:prstGeom prst="roundRect">
            <a:avLst/>
          </a:prstGeom>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en-US" sz="1000" dirty="0">
                <a:latin typeface="+mj-lt"/>
              </a:rPr>
              <a:t>33323</a:t>
            </a:r>
          </a:p>
        </p:txBody>
      </p:sp>
      <p:sp>
        <p:nvSpPr>
          <p:cNvPr id="34" name="Rounded Rectangle 33"/>
          <p:cNvSpPr/>
          <p:nvPr/>
        </p:nvSpPr>
        <p:spPr>
          <a:xfrm>
            <a:off x="6964045" y="4050030"/>
            <a:ext cx="739140" cy="173355"/>
          </a:xfrm>
          <a:prstGeom prst="roundRect">
            <a:avLst/>
          </a:prstGeom>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en-US" sz="1000" dirty="0">
                <a:latin typeface="+mj-lt"/>
              </a:rPr>
              <a:t>55523</a:t>
            </a:r>
          </a:p>
        </p:txBody>
      </p:sp>
      <p:cxnSp>
        <p:nvCxnSpPr>
          <p:cNvPr id="35" name="Straight Connector 34"/>
          <p:cNvCxnSpPr>
            <a:stCxn id="30" idx="2"/>
            <a:endCxn id="34" idx="0"/>
          </p:cNvCxnSpPr>
          <p:nvPr/>
        </p:nvCxnSpPr>
        <p:spPr>
          <a:xfrm>
            <a:off x="5215890" y="3391535"/>
            <a:ext cx="2117725" cy="658495"/>
          </a:xfrm>
          <a:prstGeom prst="line">
            <a:avLst/>
          </a:prstGeom>
          <a:ln w="28575" cmpd="dbl">
            <a:solidFill>
              <a:schemeClr val="accent1">
                <a:shade val="5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0" idx="2"/>
            <a:endCxn id="33" idx="0"/>
          </p:cNvCxnSpPr>
          <p:nvPr/>
        </p:nvCxnSpPr>
        <p:spPr>
          <a:xfrm>
            <a:off x="5215890" y="3391535"/>
            <a:ext cx="1167765" cy="658495"/>
          </a:xfrm>
          <a:prstGeom prst="line">
            <a:avLst/>
          </a:prstGeom>
          <a:ln w="28575" cmpd="dbl">
            <a:solidFill>
              <a:schemeClr val="accent1">
                <a:shade val="5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0" idx="2"/>
            <a:endCxn id="32" idx="0"/>
          </p:cNvCxnSpPr>
          <p:nvPr/>
        </p:nvCxnSpPr>
        <p:spPr>
          <a:xfrm>
            <a:off x="5215890" y="3391535"/>
            <a:ext cx="215900" cy="658495"/>
          </a:xfrm>
          <a:prstGeom prst="line">
            <a:avLst/>
          </a:prstGeom>
          <a:ln w="28575" cmpd="dbl">
            <a:solidFill>
              <a:schemeClr val="accent1">
                <a:shade val="5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8" name="Text Box 37"/>
          <p:cNvSpPr txBox="1"/>
          <p:nvPr/>
        </p:nvSpPr>
        <p:spPr>
          <a:xfrm>
            <a:off x="7703185" y="3181985"/>
            <a:ext cx="1235710" cy="245110"/>
          </a:xfrm>
          <a:prstGeom prst="rect">
            <a:avLst/>
          </a:prstGeom>
          <a:noFill/>
        </p:spPr>
        <p:txBody>
          <a:bodyPr wrap="square" rtlCol="0">
            <a:spAutoFit/>
          </a:bodyPr>
          <a:lstStyle/>
          <a:p>
            <a:pPr algn="ctr"/>
            <a:r>
              <a:rPr lang="en-US" altLang="en-US" sz="1000"/>
              <a:t>Container ports</a:t>
            </a:r>
          </a:p>
        </p:txBody>
      </p:sp>
      <p:sp>
        <p:nvSpPr>
          <p:cNvPr id="39" name="Text Box 38"/>
          <p:cNvSpPr txBox="1"/>
          <p:nvPr/>
        </p:nvSpPr>
        <p:spPr>
          <a:xfrm>
            <a:off x="7703185" y="4013835"/>
            <a:ext cx="1235075" cy="245110"/>
          </a:xfrm>
          <a:prstGeom prst="rect">
            <a:avLst/>
          </a:prstGeom>
          <a:noFill/>
        </p:spPr>
        <p:txBody>
          <a:bodyPr wrap="square" rtlCol="0">
            <a:spAutoFit/>
          </a:bodyPr>
          <a:lstStyle/>
          <a:p>
            <a:pPr algn="ctr"/>
            <a:r>
              <a:rPr lang="en-US" altLang="en-US" sz="1000"/>
              <a:t>Host ports</a:t>
            </a:r>
          </a:p>
        </p:txBody>
      </p:sp>
      <p:sp>
        <p:nvSpPr>
          <p:cNvPr id="40" name="Text Box 39"/>
          <p:cNvSpPr txBox="1"/>
          <p:nvPr/>
        </p:nvSpPr>
        <p:spPr>
          <a:xfrm>
            <a:off x="582930" y="2886075"/>
            <a:ext cx="1235710" cy="245110"/>
          </a:xfrm>
          <a:prstGeom prst="rect">
            <a:avLst/>
          </a:prstGeom>
          <a:noFill/>
        </p:spPr>
        <p:txBody>
          <a:bodyPr wrap="square" rtlCol="0">
            <a:spAutoFit/>
          </a:bodyPr>
          <a:lstStyle/>
          <a:p>
            <a:pPr algn="ctr"/>
            <a:r>
              <a:rPr lang="en-US" altLang="en-US" sz="1000" b="1">
                <a:solidFill>
                  <a:srgbClr val="0070C0"/>
                </a:solidFill>
              </a:rPr>
              <a:t>Container</a:t>
            </a:r>
          </a:p>
        </p:txBody>
      </p:sp>
      <p:sp>
        <p:nvSpPr>
          <p:cNvPr id="41" name="Text Box 40"/>
          <p:cNvSpPr txBox="1"/>
          <p:nvPr/>
        </p:nvSpPr>
        <p:spPr>
          <a:xfrm>
            <a:off x="502920" y="3721100"/>
            <a:ext cx="1235710" cy="245110"/>
          </a:xfrm>
          <a:prstGeom prst="rect">
            <a:avLst/>
          </a:prstGeom>
          <a:noFill/>
        </p:spPr>
        <p:txBody>
          <a:bodyPr wrap="square" rtlCol="0">
            <a:spAutoFit/>
          </a:bodyPr>
          <a:lstStyle/>
          <a:p>
            <a:pPr algn="ctr"/>
            <a:r>
              <a:rPr lang="en-US" altLang="en-US" sz="1000" b="1">
                <a:solidFill>
                  <a:srgbClr val="FFC000"/>
                </a:solidFill>
              </a:rPr>
              <a:t>Host machine</a:t>
            </a:r>
          </a:p>
        </p:txBody>
      </p:sp>
      <p:sp>
        <p:nvSpPr>
          <p:cNvPr id="42" name="Rounded Rectangle 41"/>
          <p:cNvSpPr/>
          <p:nvPr/>
        </p:nvSpPr>
        <p:spPr>
          <a:xfrm>
            <a:off x="376555" y="4654550"/>
            <a:ext cx="1362710" cy="2984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200" dirty="0">
                <a:latin typeface="+mj-lt"/>
              </a:rPr>
              <a:t>Requests</a:t>
            </a:r>
          </a:p>
        </p:txBody>
      </p:sp>
      <p:cxnSp>
        <p:nvCxnSpPr>
          <p:cNvPr id="43" name="Straight Arrow Connector 42"/>
          <p:cNvCxnSpPr>
            <a:stCxn id="42" idx="0"/>
          </p:cNvCxnSpPr>
          <p:nvPr/>
        </p:nvCxnSpPr>
        <p:spPr>
          <a:xfrm flipV="1">
            <a:off x="1057910" y="4229100"/>
            <a:ext cx="0" cy="42545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703185" y="3218180"/>
            <a:ext cx="1235075" cy="1010285"/>
            <a:chOff x="12131" y="5068"/>
            <a:chExt cx="1754" cy="1591"/>
          </a:xfrm>
        </p:grpSpPr>
        <p:cxnSp>
          <p:nvCxnSpPr>
            <p:cNvPr id="44" name="Straight Connector 43"/>
            <p:cNvCxnSpPr/>
            <p:nvPr/>
          </p:nvCxnSpPr>
          <p:spPr>
            <a:xfrm>
              <a:off x="12131" y="5068"/>
              <a:ext cx="1742" cy="0"/>
            </a:xfrm>
            <a:prstGeom prst="line">
              <a:avLst/>
            </a:prstGeom>
            <a:ln w="12700" cmpd="sng">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2131" y="5341"/>
              <a:ext cx="1742" cy="0"/>
            </a:xfrm>
            <a:prstGeom prst="line">
              <a:avLst/>
            </a:prstGeom>
            <a:ln w="12700" cmpd="sng">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219" y="6378"/>
              <a:ext cx="1667" cy="0"/>
            </a:xfrm>
            <a:prstGeom prst="line">
              <a:avLst/>
            </a:prstGeom>
            <a:ln w="12700" cmpd="sng">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2219" y="6651"/>
              <a:ext cx="1667" cy="9"/>
            </a:xfrm>
            <a:prstGeom prst="line">
              <a:avLst/>
            </a:prstGeom>
            <a:ln w="12700" cmpd="sng">
              <a:solidFill>
                <a:srgbClr val="FFC000"/>
              </a:solidFill>
              <a:prstDash val="dash"/>
            </a:ln>
          </p:spPr>
          <p:style>
            <a:lnRef idx="1">
              <a:schemeClr val="accent1"/>
            </a:lnRef>
            <a:fillRef idx="0">
              <a:schemeClr val="accent1"/>
            </a:fillRef>
            <a:effectRef idx="0">
              <a:schemeClr val="accent1"/>
            </a:effectRef>
            <a:fontRef idx="minor">
              <a:schemeClr val="tx1"/>
            </a:fontRef>
          </p:style>
        </p:cxnSp>
      </p:grpSp>
      <p:sp>
        <p:nvSpPr>
          <p:cNvPr id="52" name="Title 51"/>
          <p:cNvSpPr>
            <a:spLocks noGrp="1"/>
          </p:cNvSpPr>
          <p:nvPr>
            <p:ph type="title"/>
          </p:nvPr>
        </p:nvSpPr>
        <p:spPr/>
        <p:txBody>
          <a:bodyPr/>
          <a:lstStyle/>
          <a:p>
            <a:r>
              <a:rPr altLang="en-US">
                <a:sym typeface="+mn-ea"/>
              </a:rPr>
              <a:t>Useful running parameters</a:t>
            </a:r>
            <a:endParaRPr lang="en-US" altLang="en-US">
              <a:solidFill>
                <a:schemeClr val="accent2"/>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up)">
                                      <p:cBhvr>
                                        <p:cTn id="10" dur="500"/>
                                        <p:tgtEl>
                                          <p:spTgt spid="4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up)">
                                      <p:cBhvr>
                                        <p:cTn id="20" dur="500"/>
                                        <p:tgtEl>
                                          <p:spTgt spid="4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00"/>
                                        <p:tgtEl>
                                          <p:spTgt spid="42"/>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down)">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up)">
                                      <p:cBhvr>
                                        <p:cTn id="48" dur="500"/>
                                        <p:tgtEl>
                                          <p:spTgt spid="1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500"/>
                                        <p:tgtEl>
                                          <p:spTgt spid="19"/>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up)">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up)">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up)">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200" fill="hold">
                                          <p:stCondLst>
                                            <p:cond delay="0"/>
                                          </p:stCondLst>
                                        </p:cTn>
                                        <p:tgtEl>
                                          <p:spTgt spid="17"/>
                                        </p:tgtEl>
                                        <p:attrNameLst>
                                          <p:attrName>style.visibility</p:attrName>
                                        </p:attrNameLst>
                                      </p:cBhvr>
                                      <p:to>
                                        <p:strVal val="visible"/>
                                      </p:to>
                                    </p:set>
                                    <p:animEffect transition="in" filter="wipe(up)">
                                      <p:cBhvr>
                                        <p:cTn id="71" dur="200"/>
                                        <p:tgtEl>
                                          <p:spTgt spid="17"/>
                                        </p:tgtEl>
                                      </p:cBhvr>
                                    </p:animEffect>
                                  </p:childTnLst>
                                </p:cTn>
                              </p:par>
                            </p:childTnLst>
                          </p:cTn>
                        </p:par>
                        <p:par>
                          <p:cTn id="72" fill="hold">
                            <p:stCondLst>
                              <p:cond delay="500"/>
                            </p:stCondLst>
                            <p:childTnLst>
                              <p:par>
                                <p:cTn id="73" presetID="22" presetClass="entr" presetSubtype="1" fill="hold" nodeType="afterEffect">
                                  <p:stCondLst>
                                    <p:cond delay="0"/>
                                  </p:stCondLst>
                                  <p:childTnLst>
                                    <p:set>
                                      <p:cBhvr>
                                        <p:cTn id="74" dur="200" fill="hold">
                                          <p:stCondLst>
                                            <p:cond delay="0"/>
                                          </p:stCondLst>
                                        </p:cTn>
                                        <p:tgtEl>
                                          <p:spTgt spid="23"/>
                                        </p:tgtEl>
                                        <p:attrNameLst>
                                          <p:attrName>style.visibility</p:attrName>
                                        </p:attrNameLst>
                                      </p:cBhvr>
                                      <p:to>
                                        <p:strVal val="visible"/>
                                      </p:to>
                                    </p:set>
                                    <p:animEffect transition="in" filter="wipe(up)">
                                      <p:cBhvr>
                                        <p:cTn id="75" dur="200"/>
                                        <p:tgtEl>
                                          <p:spTgt spid="23"/>
                                        </p:tgtEl>
                                      </p:cBhvr>
                                    </p:animEffect>
                                  </p:childTnLst>
                                </p:cTn>
                              </p:par>
                            </p:childTnLst>
                          </p:cTn>
                        </p:par>
                        <p:par>
                          <p:cTn id="76" fill="hold">
                            <p:stCondLst>
                              <p:cond delay="1000"/>
                            </p:stCondLst>
                            <p:childTnLst>
                              <p:par>
                                <p:cTn id="77" presetID="22" presetClass="entr" presetSubtype="1" fill="hold" grpId="0" nodeType="afterEffect">
                                  <p:stCondLst>
                                    <p:cond delay="0"/>
                                  </p:stCondLst>
                                  <p:childTnLst>
                                    <p:set>
                                      <p:cBhvr>
                                        <p:cTn id="78" dur="200" fill="hold">
                                          <p:stCondLst>
                                            <p:cond delay="0"/>
                                          </p:stCondLst>
                                        </p:cTn>
                                        <p:tgtEl>
                                          <p:spTgt spid="21"/>
                                        </p:tgtEl>
                                        <p:attrNameLst>
                                          <p:attrName>style.visibility</p:attrName>
                                        </p:attrNameLst>
                                      </p:cBhvr>
                                      <p:to>
                                        <p:strVal val="visible"/>
                                      </p:to>
                                    </p:set>
                                    <p:animEffect transition="in" filter="wipe(up)">
                                      <p:cBhvr>
                                        <p:cTn id="79" dur="200"/>
                                        <p:tgtEl>
                                          <p:spTgt spid="21"/>
                                        </p:tgtEl>
                                      </p:cBhvr>
                                    </p:animEffect>
                                  </p:childTnLst>
                                </p:cTn>
                              </p:par>
                            </p:childTnLst>
                          </p:cTn>
                        </p:par>
                        <p:par>
                          <p:cTn id="80" fill="hold">
                            <p:stCondLst>
                              <p:cond delay="1500"/>
                            </p:stCondLst>
                            <p:childTnLst>
                              <p:par>
                                <p:cTn id="81" presetID="22" presetClass="entr" presetSubtype="1" fill="hold" nodeType="afterEffect">
                                  <p:stCondLst>
                                    <p:cond delay="0"/>
                                  </p:stCondLst>
                                  <p:childTnLst>
                                    <p:set>
                                      <p:cBhvr>
                                        <p:cTn id="82" dur="200" fill="hold">
                                          <p:stCondLst>
                                            <p:cond delay="0"/>
                                          </p:stCondLst>
                                        </p:cTn>
                                        <p:tgtEl>
                                          <p:spTgt spid="24"/>
                                        </p:tgtEl>
                                        <p:attrNameLst>
                                          <p:attrName>style.visibility</p:attrName>
                                        </p:attrNameLst>
                                      </p:cBhvr>
                                      <p:to>
                                        <p:strVal val="visible"/>
                                      </p:to>
                                    </p:set>
                                    <p:animEffect transition="in" filter="wipe(up)">
                                      <p:cBhvr>
                                        <p:cTn id="83" dur="200"/>
                                        <p:tgtEl>
                                          <p:spTgt spid="24"/>
                                        </p:tgtEl>
                                      </p:cBhvr>
                                    </p:animEffect>
                                  </p:childTnLst>
                                </p:cTn>
                              </p:par>
                            </p:childTnLst>
                          </p:cTn>
                        </p:par>
                        <p:par>
                          <p:cTn id="84" fill="hold">
                            <p:stCondLst>
                              <p:cond delay="2000"/>
                            </p:stCondLst>
                            <p:childTnLst>
                              <p:par>
                                <p:cTn id="85" presetID="22" presetClass="entr" presetSubtype="1" fill="hold" grpId="0" nodeType="afterEffect">
                                  <p:stCondLst>
                                    <p:cond delay="0"/>
                                  </p:stCondLst>
                                  <p:childTnLst>
                                    <p:set>
                                      <p:cBhvr>
                                        <p:cTn id="86" dur="200" fill="hold">
                                          <p:stCondLst>
                                            <p:cond delay="0"/>
                                          </p:stCondLst>
                                        </p:cTn>
                                        <p:tgtEl>
                                          <p:spTgt spid="22"/>
                                        </p:tgtEl>
                                        <p:attrNameLst>
                                          <p:attrName>style.visibility</p:attrName>
                                        </p:attrNameLst>
                                      </p:cBhvr>
                                      <p:to>
                                        <p:strVal val="visible"/>
                                      </p:to>
                                    </p:set>
                                    <p:animEffect transition="in" filter="wipe(up)">
                                      <p:cBhvr>
                                        <p:cTn id="87" dur="2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200" fill="hold">
                                          <p:stCondLst>
                                            <p:cond delay="0"/>
                                          </p:stCondLst>
                                        </p:cTn>
                                        <p:tgtEl>
                                          <p:spTgt spid="18"/>
                                        </p:tgtEl>
                                        <p:attrNameLst>
                                          <p:attrName>style.visibility</p:attrName>
                                        </p:attrNameLst>
                                      </p:cBhvr>
                                      <p:to>
                                        <p:strVal val="visible"/>
                                      </p:to>
                                    </p:set>
                                    <p:animEffect transition="in" filter="wipe(up)">
                                      <p:cBhvr>
                                        <p:cTn id="92" dur="200"/>
                                        <p:tgtEl>
                                          <p:spTgt spid="18"/>
                                        </p:tgtEl>
                                      </p:cBhvr>
                                    </p:animEffect>
                                  </p:childTnLst>
                                </p:cTn>
                              </p:par>
                            </p:childTnLst>
                          </p:cTn>
                        </p:par>
                        <p:par>
                          <p:cTn id="93" fill="hold">
                            <p:stCondLst>
                              <p:cond delay="500"/>
                            </p:stCondLst>
                            <p:childTnLst>
                              <p:par>
                                <p:cTn id="94" presetID="22" presetClass="entr" presetSubtype="1" fill="hold" nodeType="afterEffect">
                                  <p:stCondLst>
                                    <p:cond delay="0"/>
                                  </p:stCondLst>
                                  <p:childTnLst>
                                    <p:set>
                                      <p:cBhvr>
                                        <p:cTn id="95" dur="200" fill="hold">
                                          <p:stCondLst>
                                            <p:cond delay="0"/>
                                          </p:stCondLst>
                                        </p:cTn>
                                        <p:tgtEl>
                                          <p:spTgt spid="27"/>
                                        </p:tgtEl>
                                        <p:attrNameLst>
                                          <p:attrName>style.visibility</p:attrName>
                                        </p:attrNameLst>
                                      </p:cBhvr>
                                      <p:to>
                                        <p:strVal val="visible"/>
                                      </p:to>
                                    </p:set>
                                    <p:animEffect transition="in" filter="wipe(up)">
                                      <p:cBhvr>
                                        <p:cTn id="96" dur="200"/>
                                        <p:tgtEl>
                                          <p:spTgt spid="27"/>
                                        </p:tgtEl>
                                      </p:cBhvr>
                                    </p:animEffect>
                                  </p:childTnLst>
                                </p:cTn>
                              </p:par>
                            </p:childTnLst>
                          </p:cTn>
                        </p:par>
                        <p:par>
                          <p:cTn id="97" fill="hold">
                            <p:stCondLst>
                              <p:cond delay="1000"/>
                            </p:stCondLst>
                            <p:childTnLst>
                              <p:par>
                                <p:cTn id="98" presetID="22" presetClass="entr" presetSubtype="1" fill="hold" grpId="0" nodeType="afterEffect">
                                  <p:stCondLst>
                                    <p:cond delay="0"/>
                                  </p:stCondLst>
                                  <p:childTnLst>
                                    <p:set>
                                      <p:cBhvr>
                                        <p:cTn id="99" dur="200" fill="hold">
                                          <p:stCondLst>
                                            <p:cond delay="0"/>
                                          </p:stCondLst>
                                        </p:cTn>
                                        <p:tgtEl>
                                          <p:spTgt spid="25"/>
                                        </p:tgtEl>
                                        <p:attrNameLst>
                                          <p:attrName>style.visibility</p:attrName>
                                        </p:attrNameLst>
                                      </p:cBhvr>
                                      <p:to>
                                        <p:strVal val="visible"/>
                                      </p:to>
                                    </p:set>
                                    <p:animEffect transition="in" filter="wipe(up)">
                                      <p:cBhvr>
                                        <p:cTn id="100" dur="200"/>
                                        <p:tgtEl>
                                          <p:spTgt spid="25"/>
                                        </p:tgtEl>
                                      </p:cBhvr>
                                    </p:animEffect>
                                  </p:childTnLst>
                                </p:cTn>
                              </p:par>
                            </p:childTnLst>
                          </p:cTn>
                        </p:par>
                        <p:par>
                          <p:cTn id="101" fill="hold">
                            <p:stCondLst>
                              <p:cond delay="1500"/>
                            </p:stCondLst>
                            <p:childTnLst>
                              <p:par>
                                <p:cTn id="102" presetID="22" presetClass="entr" presetSubtype="1" fill="hold" nodeType="afterEffect">
                                  <p:stCondLst>
                                    <p:cond delay="0"/>
                                  </p:stCondLst>
                                  <p:childTnLst>
                                    <p:set>
                                      <p:cBhvr>
                                        <p:cTn id="103" dur="200" fill="hold">
                                          <p:stCondLst>
                                            <p:cond delay="0"/>
                                          </p:stCondLst>
                                        </p:cTn>
                                        <p:tgtEl>
                                          <p:spTgt spid="28"/>
                                        </p:tgtEl>
                                        <p:attrNameLst>
                                          <p:attrName>style.visibility</p:attrName>
                                        </p:attrNameLst>
                                      </p:cBhvr>
                                      <p:to>
                                        <p:strVal val="visible"/>
                                      </p:to>
                                    </p:set>
                                    <p:animEffect transition="in" filter="wipe(up)">
                                      <p:cBhvr>
                                        <p:cTn id="104" dur="200"/>
                                        <p:tgtEl>
                                          <p:spTgt spid="28"/>
                                        </p:tgtEl>
                                      </p:cBhvr>
                                    </p:animEffect>
                                  </p:childTnLst>
                                </p:cTn>
                              </p:par>
                            </p:childTnLst>
                          </p:cTn>
                        </p:par>
                        <p:par>
                          <p:cTn id="105" fill="hold">
                            <p:stCondLst>
                              <p:cond delay="2000"/>
                            </p:stCondLst>
                            <p:childTnLst>
                              <p:par>
                                <p:cTn id="106" presetID="22" presetClass="entr" presetSubtype="1" fill="hold" grpId="0" nodeType="afterEffect">
                                  <p:stCondLst>
                                    <p:cond delay="0"/>
                                  </p:stCondLst>
                                  <p:childTnLst>
                                    <p:set>
                                      <p:cBhvr>
                                        <p:cTn id="107" dur="200" fill="hold">
                                          <p:stCondLst>
                                            <p:cond delay="0"/>
                                          </p:stCondLst>
                                        </p:cTn>
                                        <p:tgtEl>
                                          <p:spTgt spid="26"/>
                                        </p:tgtEl>
                                        <p:attrNameLst>
                                          <p:attrName>style.visibility</p:attrName>
                                        </p:attrNameLst>
                                      </p:cBhvr>
                                      <p:to>
                                        <p:strVal val="visible"/>
                                      </p:to>
                                    </p:set>
                                    <p:animEffect transition="in" filter="wipe(up)">
                                      <p:cBhvr>
                                        <p:cTn id="108" dur="200"/>
                                        <p:tgtEl>
                                          <p:spTgt spid="2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grpId="0" nodeType="clickEffect">
                                  <p:stCondLst>
                                    <p:cond delay="0"/>
                                  </p:stCondLst>
                                  <p:childTnLst>
                                    <p:set>
                                      <p:cBhvr>
                                        <p:cTn id="112" dur="200" fill="hold">
                                          <p:stCondLst>
                                            <p:cond delay="0"/>
                                          </p:stCondLst>
                                        </p:cTn>
                                        <p:tgtEl>
                                          <p:spTgt spid="29"/>
                                        </p:tgtEl>
                                        <p:attrNameLst>
                                          <p:attrName>style.visibility</p:attrName>
                                        </p:attrNameLst>
                                      </p:cBhvr>
                                      <p:to>
                                        <p:strVal val="visible"/>
                                      </p:to>
                                    </p:set>
                                    <p:animEffect transition="in" filter="wipe(up)">
                                      <p:cBhvr>
                                        <p:cTn id="113" dur="200"/>
                                        <p:tgtEl>
                                          <p:spTgt spid="29"/>
                                        </p:tgtEl>
                                      </p:cBhvr>
                                    </p:animEffect>
                                  </p:childTnLst>
                                </p:cTn>
                              </p:par>
                            </p:childTnLst>
                          </p:cTn>
                        </p:par>
                        <p:par>
                          <p:cTn id="114" fill="hold">
                            <p:stCondLst>
                              <p:cond delay="500"/>
                            </p:stCondLst>
                            <p:childTnLst>
                              <p:par>
                                <p:cTn id="115" presetID="22" presetClass="entr" presetSubtype="1" fill="hold" nodeType="afterEffect">
                                  <p:stCondLst>
                                    <p:cond delay="0"/>
                                  </p:stCondLst>
                                  <p:childTnLst>
                                    <p:set>
                                      <p:cBhvr>
                                        <p:cTn id="116" dur="200" fill="hold">
                                          <p:stCondLst>
                                            <p:cond delay="0"/>
                                          </p:stCondLst>
                                        </p:cTn>
                                        <p:tgtEl>
                                          <p:spTgt spid="31"/>
                                        </p:tgtEl>
                                        <p:attrNameLst>
                                          <p:attrName>style.visibility</p:attrName>
                                        </p:attrNameLst>
                                      </p:cBhvr>
                                      <p:to>
                                        <p:strVal val="visible"/>
                                      </p:to>
                                    </p:set>
                                    <p:animEffect transition="in" filter="wipe(up)">
                                      <p:cBhvr>
                                        <p:cTn id="117" dur="200"/>
                                        <p:tgtEl>
                                          <p:spTgt spid="31"/>
                                        </p:tgtEl>
                                      </p:cBhvr>
                                    </p:animEffect>
                                  </p:childTnLst>
                                </p:cTn>
                              </p:par>
                            </p:childTnLst>
                          </p:cTn>
                        </p:par>
                        <p:par>
                          <p:cTn id="118" fill="hold">
                            <p:stCondLst>
                              <p:cond delay="1000"/>
                            </p:stCondLst>
                            <p:childTnLst>
                              <p:par>
                                <p:cTn id="119" presetID="22" presetClass="entr" presetSubtype="1" fill="hold" grpId="0" nodeType="afterEffect">
                                  <p:stCondLst>
                                    <p:cond delay="0"/>
                                  </p:stCondLst>
                                  <p:childTnLst>
                                    <p:set>
                                      <p:cBhvr>
                                        <p:cTn id="120" dur="200" fill="hold">
                                          <p:stCondLst>
                                            <p:cond delay="0"/>
                                          </p:stCondLst>
                                        </p:cTn>
                                        <p:tgtEl>
                                          <p:spTgt spid="30"/>
                                        </p:tgtEl>
                                        <p:attrNameLst>
                                          <p:attrName>style.visibility</p:attrName>
                                        </p:attrNameLst>
                                      </p:cBhvr>
                                      <p:to>
                                        <p:strVal val="visible"/>
                                      </p:to>
                                    </p:set>
                                    <p:animEffect transition="in" filter="wipe(up)">
                                      <p:cBhvr>
                                        <p:cTn id="121" dur="2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wipe(up)">
                                      <p:cBhvr>
                                        <p:cTn id="126" dur="500"/>
                                        <p:tgtEl>
                                          <p:spTgt spid="37"/>
                                        </p:tgtEl>
                                      </p:cBhvr>
                                    </p:animEffect>
                                  </p:childTnLst>
                                </p:cTn>
                              </p:par>
                              <p:par>
                                <p:cTn id="127" presetID="22" presetClass="entr" presetSubtype="1" fill="hold" nodeType="with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wipe(up)">
                                      <p:cBhvr>
                                        <p:cTn id="129" dur="500"/>
                                        <p:tgtEl>
                                          <p:spTgt spid="36"/>
                                        </p:tgtEl>
                                      </p:cBhvr>
                                    </p:animEffect>
                                  </p:childTnLst>
                                </p:cTn>
                              </p:par>
                              <p:par>
                                <p:cTn id="130" presetID="22" presetClass="entr" presetSubtype="1" fill="hold"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wipe(up)">
                                      <p:cBhvr>
                                        <p:cTn id="132" dur="500"/>
                                        <p:tgtEl>
                                          <p:spTgt spid="35"/>
                                        </p:tgtEl>
                                      </p:cBhvr>
                                    </p:animEffect>
                                  </p:childTnLst>
                                </p:cTn>
                              </p:par>
                            </p:childTnLst>
                          </p:cTn>
                        </p:par>
                        <p:par>
                          <p:cTn id="133" fill="hold">
                            <p:stCondLst>
                              <p:cond delay="500"/>
                            </p:stCondLst>
                            <p:childTnLst>
                              <p:par>
                                <p:cTn id="134" presetID="22" presetClass="entr" presetSubtype="1" fill="hold" grpId="0" nodeType="after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wipe(up)">
                                      <p:cBhvr>
                                        <p:cTn id="136" dur="500"/>
                                        <p:tgtEl>
                                          <p:spTgt spid="32"/>
                                        </p:tgtEl>
                                      </p:cBhvr>
                                    </p:animEffect>
                                  </p:childTnLst>
                                </p:cTn>
                              </p:par>
                              <p:par>
                                <p:cTn id="137" presetID="22" presetClass="entr" presetSubtype="1" fill="hold" grpId="0" nodeType="withEffect">
                                  <p:stCondLst>
                                    <p:cond delay="0"/>
                                  </p:stCondLst>
                                  <p:childTnLst>
                                    <p:set>
                                      <p:cBhvr>
                                        <p:cTn id="138" dur="1" fill="hold">
                                          <p:stCondLst>
                                            <p:cond delay="0"/>
                                          </p:stCondLst>
                                        </p:cTn>
                                        <p:tgtEl>
                                          <p:spTgt spid="33"/>
                                        </p:tgtEl>
                                        <p:attrNameLst>
                                          <p:attrName>style.visibility</p:attrName>
                                        </p:attrNameLst>
                                      </p:cBhvr>
                                      <p:to>
                                        <p:strVal val="visible"/>
                                      </p:to>
                                    </p:set>
                                    <p:animEffect transition="in" filter="wipe(up)">
                                      <p:cBhvr>
                                        <p:cTn id="139" dur="500"/>
                                        <p:tgtEl>
                                          <p:spTgt spid="33"/>
                                        </p:tgtEl>
                                      </p:cBhvr>
                                    </p:animEffect>
                                  </p:childTnLst>
                                </p:cTn>
                              </p:par>
                              <p:par>
                                <p:cTn id="140" presetID="22" presetClass="entr" presetSubtype="1" fill="hold" grpId="0" nodeType="with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bldLvl="0" animBg="1"/>
      <p:bldP spid="14" grpId="0" bldLvl="0" animBg="1"/>
      <p:bldP spid="15" grpId="0" animBg="1"/>
      <p:bldP spid="16" grpId="0" animBg="1"/>
      <p:bldP spid="17" grpId="0" animBg="1"/>
      <p:bldP spid="18" grpId="0" animBg="1"/>
      <p:bldP spid="21" grpId="0" animBg="1"/>
      <p:bldP spid="22" grpId="0" animBg="1"/>
      <p:bldP spid="25" grpId="0" animBg="1"/>
      <p:bldP spid="26" grpId="0" animBg="1"/>
      <p:bldP spid="29" grpId="0" animBg="1"/>
      <p:bldP spid="30" grpId="0" animBg="1"/>
      <p:bldP spid="32" grpId="0" animBg="1"/>
      <p:bldP spid="33" grpId="0" animBg="1"/>
      <p:bldP spid="34" grpId="0" animBg="1"/>
      <p:bldP spid="38" grpId="0"/>
      <p:bldP spid="39" grpId="0"/>
      <p:bldP spid="40" grpId="0"/>
      <p:bldP spid="41" grpId="0"/>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altLang="en-US">
                <a:sym typeface="+mn-ea"/>
              </a:rPr>
              <a:t>Useful running parameters</a:t>
            </a:r>
            <a:endParaRPr lang="en-US" altLang="en-US">
              <a:solidFill>
                <a:schemeClr val="accent2"/>
              </a:solidFill>
              <a:sym typeface="+mn-ea"/>
            </a:endParaRPr>
          </a:p>
        </p:txBody>
      </p:sp>
      <p:sp>
        <p:nvSpPr>
          <p:cNvPr id="3" name="Text Box 2"/>
          <p:cNvSpPr txBox="1"/>
          <p:nvPr/>
        </p:nvSpPr>
        <p:spPr>
          <a:xfrm>
            <a:off x="425450" y="1350010"/>
            <a:ext cx="8145780" cy="398780"/>
          </a:xfrm>
          <a:prstGeom prst="rect">
            <a:avLst/>
          </a:prstGeom>
          <a:noFill/>
        </p:spPr>
        <p:txBody>
          <a:bodyPr wrap="square" rtlCol="0">
            <a:spAutoFit/>
          </a:bodyPr>
          <a:lstStyle/>
          <a:p>
            <a:r>
              <a:rPr lang="en-US" altLang="en-US" sz="1000">
                <a:solidFill>
                  <a:schemeClr val="tx1"/>
                </a:solidFill>
                <a:latin typeface="Courier New" panose="02070309020205020404" charset="0"/>
                <a:cs typeface="Courier New" panose="02070309020205020404" charset="0"/>
                <a:sym typeface="+mn-ea"/>
              </a:rPr>
              <a:t># volume mapping (mount)</a:t>
            </a:r>
          </a:p>
          <a:p>
            <a:r>
              <a:rPr lang="en-US" altLang="en-US" sz="1000">
                <a:solidFill>
                  <a:schemeClr val="accent3">
                    <a:lumMod val="50000"/>
                    <a:lumOff val="50000"/>
                  </a:schemeClr>
                </a:solidFill>
                <a:latin typeface="Courier New" panose="02070309020205020404" charset="0"/>
                <a:cs typeface="Courier New" panose="02070309020205020404" charset="0"/>
                <a:sym typeface="+mn-ea"/>
              </a:rPr>
              <a:t>docker run -d </a:t>
            </a:r>
            <a:r>
              <a:rPr lang="en-US" altLang="en-US" sz="1000" b="1">
                <a:solidFill>
                  <a:schemeClr val="accent3">
                    <a:lumMod val="50000"/>
                    <a:lumOff val="50000"/>
                  </a:schemeClr>
                </a:solidFill>
                <a:latin typeface="Courier New" panose="02070309020205020404" charset="0"/>
                <a:cs typeface="Courier New" panose="02070309020205020404" charset="0"/>
                <a:sym typeface="+mn-ea"/>
              </a:rPr>
              <a:t>-v </a:t>
            </a:r>
            <a:r>
              <a:rPr lang="en-US" altLang="en-US" sz="1000" b="1">
                <a:solidFill>
                  <a:srgbClr val="FFC000"/>
                </a:solidFill>
                <a:latin typeface="Courier New" panose="02070309020205020404" charset="0"/>
                <a:cs typeface="Courier New" panose="02070309020205020404" charset="0"/>
                <a:sym typeface="+mn-ea"/>
              </a:rPr>
              <a:t>/directory/on_host</a:t>
            </a:r>
            <a:r>
              <a:rPr lang="en-US" altLang="en-US" sz="1000" b="1">
                <a:solidFill>
                  <a:srgbClr val="FF0000"/>
                </a:solidFill>
                <a:latin typeface="Courier New" panose="02070309020205020404" charset="0"/>
                <a:cs typeface="Courier New" panose="02070309020205020404" charset="0"/>
                <a:sym typeface="+mn-ea"/>
              </a:rPr>
              <a:t>:</a:t>
            </a:r>
            <a:r>
              <a:rPr lang="en-US" altLang="en-US" sz="1000" b="1">
                <a:solidFill>
                  <a:schemeClr val="accent3">
                    <a:lumMod val="50000"/>
                    <a:lumOff val="50000"/>
                  </a:schemeClr>
                </a:solidFill>
                <a:latin typeface="Courier New" panose="02070309020205020404" charset="0"/>
                <a:cs typeface="Courier New" panose="02070309020205020404" charset="0"/>
                <a:sym typeface="+mn-ea"/>
              </a:rPr>
              <a:t>/directory/in_container</a:t>
            </a:r>
            <a:r>
              <a:rPr lang="en-US" altLang="en-US" sz="1000">
                <a:solidFill>
                  <a:schemeClr val="accent3">
                    <a:lumMod val="50000"/>
                    <a:lumOff val="50000"/>
                  </a:schemeClr>
                </a:solidFill>
                <a:latin typeface="Courier New" panose="02070309020205020404" charset="0"/>
                <a:cs typeface="Courier New" panose="02070309020205020404" charset="0"/>
                <a:sym typeface="+mn-ea"/>
              </a:rPr>
              <a:t> -p 2222:2222 dktrain</a:t>
            </a:r>
          </a:p>
        </p:txBody>
      </p:sp>
      <p:sp>
        <p:nvSpPr>
          <p:cNvPr id="2" name="Content Placeholder 5"/>
          <p:cNvSpPr>
            <a:spLocks noGrp="1"/>
          </p:cNvSpPr>
          <p:nvPr/>
        </p:nvSpPr>
        <p:spPr>
          <a:xfrm>
            <a:off x="264160" y="617831"/>
            <a:ext cx="8584006" cy="706755"/>
          </a:xfrm>
          <a:prstGeom prst="rect">
            <a:avLst/>
          </a:prstGeom>
        </p:spPr>
        <p:txBody>
          <a:bodyPr vert="horz" wrap="square" lIns="91440" tIns="45720" rIns="91440" bIns="45720" rtlCol="0">
            <a:spAutoFit/>
          </a:bodyPr>
          <a:lstStyle>
            <a:lvl1pPr marL="281305" indent="-281305" algn="l" defTabSz="914400" rtl="0" eaLnBrk="1" latinLnBrk="0" hangingPunct="1">
              <a:lnSpc>
                <a:spcPct val="100000"/>
              </a:lnSpc>
              <a:spcBef>
                <a:spcPts val="1200"/>
              </a:spcBef>
              <a:spcAft>
                <a:spcPts val="600"/>
              </a:spcAft>
              <a:buClr>
                <a:schemeClr val="accent2"/>
              </a:buClr>
              <a:buFont typeface="Arial" panose="020B0604020202020204" pitchFamily="34" charset="0"/>
              <a:buChar char="•"/>
              <a:defRPr lang="en-US" sz="2000" kern="1200" dirty="0" smtClean="0">
                <a:solidFill>
                  <a:schemeClr val="tx1"/>
                </a:solidFill>
                <a:latin typeface="+mn-lt"/>
                <a:ea typeface="+mn-ea"/>
                <a:cs typeface="+mn-cs"/>
              </a:defRPr>
            </a:lvl1pPr>
            <a:lvl2pPr marL="574675" indent="-294005"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980" indent="-281305"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930"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3180" indent="-222250" algn="l" defTabSz="914400" rtl="0" eaLnBrk="1" latinLnBrk="0" hangingPunct="1">
              <a:lnSpc>
                <a:spcPct val="95000"/>
              </a:lnSpc>
              <a:spcBef>
                <a:spcPts val="0"/>
              </a:spcBef>
              <a:spcAft>
                <a:spcPts val="800"/>
              </a:spcAft>
              <a:buFontTx/>
              <a:buChar char="‒"/>
              <a:defRPr lang="en-US" sz="12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altLang="en-US">
                <a:sym typeface="+mn-ea"/>
              </a:rPr>
              <a:t>Build a docker image, when running the image, a python django server is served on port 2222 of host machin</a:t>
            </a:r>
            <a:r>
              <a:rPr lang="en-US" altLang="en-US">
                <a:sym typeface="+mn-ea"/>
              </a:rPr>
              <a:t>e</a:t>
            </a:r>
          </a:p>
        </p:txBody>
      </p:sp>
      <p:sp>
        <p:nvSpPr>
          <p:cNvPr id="11" name="Rectangle 10"/>
          <p:cNvSpPr/>
          <p:nvPr/>
        </p:nvSpPr>
        <p:spPr>
          <a:xfrm>
            <a:off x="376555" y="1903095"/>
            <a:ext cx="7382510" cy="2823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mj-lt"/>
            </a:endParaRPr>
          </a:p>
        </p:txBody>
      </p:sp>
      <p:sp>
        <p:nvSpPr>
          <p:cNvPr id="10" name="Rectangle 9"/>
          <p:cNvSpPr/>
          <p:nvPr/>
        </p:nvSpPr>
        <p:spPr>
          <a:xfrm>
            <a:off x="502285" y="1983105"/>
            <a:ext cx="7200900" cy="1408430"/>
          </a:xfrm>
          <a:prstGeom prst="rect">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tLang="en-US" dirty="0">
              <a:latin typeface="+mj-lt"/>
            </a:endParaRPr>
          </a:p>
        </p:txBody>
      </p:sp>
      <p:sp>
        <p:nvSpPr>
          <p:cNvPr id="40" name="Text Box 39"/>
          <p:cNvSpPr txBox="1"/>
          <p:nvPr/>
        </p:nvSpPr>
        <p:spPr>
          <a:xfrm>
            <a:off x="582930" y="3020060"/>
            <a:ext cx="1235710" cy="245110"/>
          </a:xfrm>
          <a:prstGeom prst="rect">
            <a:avLst/>
          </a:prstGeom>
          <a:noFill/>
        </p:spPr>
        <p:txBody>
          <a:bodyPr wrap="square" rtlCol="0">
            <a:spAutoFit/>
          </a:bodyPr>
          <a:lstStyle/>
          <a:p>
            <a:pPr algn="ctr"/>
            <a:r>
              <a:rPr lang="en-US" altLang="en-US" sz="1000" b="1">
                <a:solidFill>
                  <a:srgbClr val="0070C0"/>
                </a:solidFill>
              </a:rPr>
              <a:t>Container</a:t>
            </a:r>
          </a:p>
        </p:txBody>
      </p:sp>
      <p:sp>
        <p:nvSpPr>
          <p:cNvPr id="41" name="Text Box 40"/>
          <p:cNvSpPr txBox="1"/>
          <p:nvPr/>
        </p:nvSpPr>
        <p:spPr>
          <a:xfrm>
            <a:off x="502920" y="4311650"/>
            <a:ext cx="1235710" cy="245110"/>
          </a:xfrm>
          <a:prstGeom prst="rect">
            <a:avLst/>
          </a:prstGeom>
          <a:noFill/>
        </p:spPr>
        <p:txBody>
          <a:bodyPr wrap="square" rtlCol="0">
            <a:spAutoFit/>
          </a:bodyPr>
          <a:lstStyle/>
          <a:p>
            <a:pPr algn="ctr"/>
            <a:r>
              <a:rPr lang="en-US" altLang="en-US" sz="1000" b="1">
                <a:solidFill>
                  <a:srgbClr val="FFC000"/>
                </a:solidFill>
              </a:rPr>
              <a:t>Host machine</a:t>
            </a:r>
          </a:p>
        </p:txBody>
      </p:sp>
      <p:sp>
        <p:nvSpPr>
          <p:cNvPr id="4" name="Snip Single Corner Rectangle 3"/>
          <p:cNvSpPr/>
          <p:nvPr/>
        </p:nvSpPr>
        <p:spPr>
          <a:xfrm>
            <a:off x="4596130" y="2619375"/>
            <a:ext cx="2945130" cy="1550035"/>
          </a:xfrm>
          <a:prstGeom prst="snip1Rect">
            <a:avLst>
              <a:gd name="adj" fmla="val 30036"/>
            </a:avLst>
          </a:prstGeom>
          <a:gradFill>
            <a:gsLst>
              <a:gs pos="0">
                <a:schemeClr val="accent5">
                  <a:tint val="50000"/>
                  <a:satMod val="300000"/>
                  <a:alpha val="40000"/>
                </a:schemeClr>
              </a:gs>
              <a:gs pos="35000">
                <a:schemeClr val="accent5">
                  <a:tint val="37000"/>
                  <a:satMod val="300000"/>
                  <a:alpha val="40000"/>
                </a:schemeClr>
              </a:gs>
              <a:gs pos="100000">
                <a:schemeClr val="accent5">
                  <a:tint val="15000"/>
                  <a:satMod val="350000"/>
                  <a:alpha val="40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latin typeface="+mj-lt"/>
            </a:endParaRPr>
          </a:p>
        </p:txBody>
      </p:sp>
      <p:grpSp>
        <p:nvGrpSpPr>
          <p:cNvPr id="14" name="Group 13"/>
          <p:cNvGrpSpPr/>
          <p:nvPr/>
        </p:nvGrpSpPr>
        <p:grpSpPr>
          <a:xfrm>
            <a:off x="499745" y="3394075"/>
            <a:ext cx="7206615" cy="0"/>
            <a:chOff x="787" y="5345"/>
            <a:chExt cx="11349" cy="0"/>
          </a:xfrm>
        </p:grpSpPr>
        <p:cxnSp>
          <p:nvCxnSpPr>
            <p:cNvPr id="5" name="Straight Connector 4"/>
            <p:cNvCxnSpPr/>
            <p:nvPr/>
          </p:nvCxnSpPr>
          <p:spPr>
            <a:xfrm>
              <a:off x="787" y="5345"/>
              <a:ext cx="6438" cy="0"/>
            </a:xfrm>
            <a:prstGeom prst="line">
              <a:avLst/>
            </a:prstGeom>
            <a:ln w="28575">
              <a:solidFill>
                <a:srgbClr val="21C3BD"/>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876" y="5345"/>
              <a:ext cx="260" cy="0"/>
            </a:xfrm>
            <a:prstGeom prst="line">
              <a:avLst/>
            </a:prstGeom>
            <a:ln w="28575">
              <a:solidFill>
                <a:srgbClr val="21C3BD"/>
              </a:solidFill>
            </a:ln>
          </p:spPr>
          <p:style>
            <a:lnRef idx="1">
              <a:schemeClr val="accent1"/>
            </a:lnRef>
            <a:fillRef idx="0">
              <a:schemeClr val="accent1"/>
            </a:fillRef>
            <a:effectRef idx="0">
              <a:schemeClr val="accent1"/>
            </a:effectRef>
            <a:fontRef idx="minor">
              <a:schemeClr val="tx1"/>
            </a:fontRef>
          </p:style>
        </p:cxnSp>
      </p:grpSp>
      <p:sp>
        <p:nvSpPr>
          <p:cNvPr id="8" name="Text Box 7"/>
          <p:cNvSpPr txBox="1"/>
          <p:nvPr/>
        </p:nvSpPr>
        <p:spPr>
          <a:xfrm>
            <a:off x="4587875" y="2374265"/>
            <a:ext cx="2199005" cy="245110"/>
          </a:xfrm>
          <a:prstGeom prst="rect">
            <a:avLst/>
          </a:prstGeom>
          <a:noFill/>
        </p:spPr>
        <p:txBody>
          <a:bodyPr wrap="square" rtlCol="0">
            <a:spAutoFit/>
          </a:bodyPr>
          <a:lstStyle/>
          <a:p>
            <a:pPr algn="l"/>
            <a:r>
              <a:rPr lang="en-US" altLang="en-US" sz="1000" b="1">
                <a:solidFill>
                  <a:schemeClr val="accent3">
                    <a:lumMod val="50000"/>
                    <a:lumOff val="50000"/>
                  </a:schemeClr>
                </a:solidFill>
                <a:latin typeface="Courier New" panose="02070309020205020404" charset="0"/>
                <a:cs typeface="Courier New" panose="02070309020205020404" charset="0"/>
                <a:sym typeface="+mn-ea"/>
              </a:rPr>
              <a:t>/directory/in_container</a:t>
            </a:r>
            <a:endParaRPr lang="en-US" altLang="en-US" sz="1000">
              <a:solidFill>
                <a:schemeClr val="accent3">
                  <a:lumMod val="50000"/>
                  <a:lumOff val="50000"/>
                </a:schemeClr>
              </a:solidFill>
              <a:latin typeface="Courier New" panose="02070309020205020404" charset="0"/>
              <a:cs typeface="Courier New" panose="02070309020205020404" charset="0"/>
              <a:sym typeface="+mn-ea"/>
            </a:endParaRPr>
          </a:p>
        </p:txBody>
      </p:sp>
      <p:sp>
        <p:nvSpPr>
          <p:cNvPr id="9" name="Text Box 8"/>
          <p:cNvSpPr txBox="1"/>
          <p:nvPr/>
        </p:nvSpPr>
        <p:spPr>
          <a:xfrm>
            <a:off x="4587875" y="4169410"/>
            <a:ext cx="2199005" cy="245110"/>
          </a:xfrm>
          <a:prstGeom prst="rect">
            <a:avLst/>
          </a:prstGeom>
          <a:noFill/>
        </p:spPr>
        <p:txBody>
          <a:bodyPr wrap="square" rtlCol="0">
            <a:spAutoFit/>
          </a:bodyPr>
          <a:lstStyle/>
          <a:p>
            <a:pPr algn="l"/>
            <a:r>
              <a:rPr lang="en-US" altLang="en-US" sz="1000" b="1">
                <a:solidFill>
                  <a:srgbClr val="FFC000"/>
                </a:solidFill>
                <a:latin typeface="Courier New" panose="02070309020205020404" charset="0"/>
                <a:cs typeface="Courier New" panose="02070309020205020404" charset="0"/>
                <a:sym typeface="+mn-ea"/>
              </a:rPr>
              <a:t>/directory/on_host</a:t>
            </a:r>
            <a:endParaRPr lang="en-US" altLang="en-US" sz="1000">
              <a:solidFill>
                <a:schemeClr val="accent3">
                  <a:lumMod val="50000"/>
                  <a:lumOff val="50000"/>
                </a:schemeClr>
              </a:solidFill>
              <a:latin typeface="Courier New" panose="02070309020205020404" charset="0"/>
              <a:cs typeface="Courier New" panose="02070309020205020404" charset="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up)">
                                      <p:cBhvr>
                                        <p:cTn id="10" dur="500"/>
                                        <p:tgtEl>
                                          <p:spTgt spid="4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10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1500"/>
                            </p:stCondLst>
                            <p:childTnLst>
                              <p:par>
                                <p:cTn id="32" presetID="22" presetClass="entr" presetSubtype="4"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0" grpId="0" bldLvl="0" animBg="1"/>
      <p:bldP spid="40" grpId="0"/>
      <p:bldP spid="41" grpId="0"/>
      <p:bldP spid="4" grpId="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altLang="en-US">
                <a:sym typeface="+mn-ea"/>
              </a:rPr>
              <a:t>Useful running parameters</a:t>
            </a:r>
            <a:endParaRPr lang="en-US" altLang="en-US">
              <a:solidFill>
                <a:schemeClr val="accent2"/>
              </a:solidFill>
              <a:sym typeface="+mn-ea"/>
            </a:endParaRPr>
          </a:p>
        </p:txBody>
      </p:sp>
      <p:sp>
        <p:nvSpPr>
          <p:cNvPr id="3" name="Text Box 2"/>
          <p:cNvSpPr txBox="1"/>
          <p:nvPr/>
        </p:nvSpPr>
        <p:spPr>
          <a:xfrm>
            <a:off x="425450" y="1350010"/>
            <a:ext cx="8145780" cy="398780"/>
          </a:xfrm>
          <a:prstGeom prst="rect">
            <a:avLst/>
          </a:prstGeom>
          <a:noFill/>
        </p:spPr>
        <p:txBody>
          <a:bodyPr wrap="square" rtlCol="0">
            <a:spAutoFit/>
          </a:bodyPr>
          <a:lstStyle/>
          <a:p>
            <a:r>
              <a:rPr lang="en-US" altLang="en-US" sz="1000">
                <a:solidFill>
                  <a:schemeClr val="tx1"/>
                </a:solidFill>
                <a:latin typeface="Courier New" panose="02070309020205020404" charset="0"/>
                <a:cs typeface="Courier New" panose="02070309020205020404" charset="0"/>
                <a:sym typeface="+mn-ea"/>
              </a:rPr>
              <a:t># environment variable</a:t>
            </a:r>
          </a:p>
          <a:p>
            <a:r>
              <a:rPr lang="en-US" altLang="en-US" sz="1000">
                <a:solidFill>
                  <a:schemeClr val="accent3">
                    <a:lumMod val="50000"/>
                    <a:lumOff val="50000"/>
                  </a:schemeClr>
                </a:solidFill>
                <a:latin typeface="Courier New" panose="02070309020205020404" charset="0"/>
                <a:cs typeface="Courier New" panose="02070309020205020404" charset="0"/>
                <a:sym typeface="+mn-ea"/>
              </a:rPr>
              <a:t>docker run -d </a:t>
            </a:r>
            <a:r>
              <a:rPr lang="en-US" altLang="en-US" sz="1000" b="1">
                <a:solidFill>
                  <a:schemeClr val="accent3">
                    <a:lumMod val="50000"/>
                    <a:lumOff val="50000"/>
                  </a:schemeClr>
                </a:solidFill>
                <a:latin typeface="Courier New" panose="02070309020205020404" charset="0"/>
                <a:cs typeface="Courier New" panose="02070309020205020404" charset="0"/>
                <a:sym typeface="+mn-ea"/>
              </a:rPr>
              <a:t>-e POSTGRES_DB=smpDB -e POSTGRES_USER=u42 -e POSTGRES_PASSWORD=passwd</a:t>
            </a:r>
            <a:r>
              <a:rPr lang="en-US" altLang="en-US" sz="1000">
                <a:solidFill>
                  <a:schemeClr val="accent3">
                    <a:lumMod val="50000"/>
                    <a:lumOff val="50000"/>
                  </a:schemeClr>
                </a:solidFill>
                <a:latin typeface="Courier New" panose="02070309020205020404" charset="0"/>
                <a:cs typeface="Courier New" panose="02070309020205020404" charset="0"/>
                <a:sym typeface="+mn-ea"/>
              </a:rPr>
              <a:t> postgres:10.0</a:t>
            </a:r>
          </a:p>
        </p:txBody>
      </p:sp>
      <p:sp>
        <p:nvSpPr>
          <p:cNvPr id="2" name="Content Placeholder 5"/>
          <p:cNvSpPr>
            <a:spLocks noGrp="1"/>
          </p:cNvSpPr>
          <p:nvPr/>
        </p:nvSpPr>
        <p:spPr>
          <a:xfrm>
            <a:off x="264160" y="617831"/>
            <a:ext cx="8584006" cy="706755"/>
          </a:xfrm>
          <a:prstGeom prst="rect">
            <a:avLst/>
          </a:prstGeom>
        </p:spPr>
        <p:txBody>
          <a:bodyPr vert="horz" wrap="square" lIns="91440" tIns="45720" rIns="91440" bIns="45720" rtlCol="0">
            <a:spAutoFit/>
          </a:bodyPr>
          <a:lstStyle>
            <a:lvl1pPr marL="281305" indent="-281305" algn="l" defTabSz="914400" rtl="0" eaLnBrk="1" latinLnBrk="0" hangingPunct="1">
              <a:lnSpc>
                <a:spcPct val="100000"/>
              </a:lnSpc>
              <a:spcBef>
                <a:spcPts val="1200"/>
              </a:spcBef>
              <a:spcAft>
                <a:spcPts val="600"/>
              </a:spcAft>
              <a:buClr>
                <a:schemeClr val="accent2"/>
              </a:buClr>
              <a:buFont typeface="Arial" panose="020B0604020202020204" pitchFamily="34" charset="0"/>
              <a:buChar char="•"/>
              <a:defRPr lang="en-US" sz="2000" kern="1200" dirty="0" smtClean="0">
                <a:solidFill>
                  <a:schemeClr val="tx1"/>
                </a:solidFill>
                <a:latin typeface="+mn-lt"/>
                <a:ea typeface="+mn-ea"/>
                <a:cs typeface="+mn-cs"/>
              </a:defRPr>
            </a:lvl1pPr>
            <a:lvl2pPr marL="574675" indent="-294005"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980" indent="-281305"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930"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3180" indent="-222250" algn="l" defTabSz="914400" rtl="0" eaLnBrk="1" latinLnBrk="0" hangingPunct="1">
              <a:lnSpc>
                <a:spcPct val="95000"/>
              </a:lnSpc>
              <a:spcBef>
                <a:spcPts val="0"/>
              </a:spcBef>
              <a:spcAft>
                <a:spcPts val="800"/>
              </a:spcAft>
              <a:buFontTx/>
              <a:buChar char="‒"/>
              <a:defRPr lang="en-US" sz="12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altLang="en-US">
                <a:sym typeface="+mn-ea"/>
              </a:rPr>
              <a:t>Build a docker image, when running the image, a python django server is served on port 2222 of host machin</a:t>
            </a:r>
            <a:r>
              <a:rPr lang="en-US" altLang="en-US">
                <a:sym typeface="+mn-ea"/>
              </a:rPr>
              <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160" y="885801"/>
            <a:ext cx="8584006" cy="3933190"/>
          </a:xfrm>
        </p:spPr>
        <p:txBody>
          <a:bodyPr/>
          <a:lstStyle/>
          <a:p>
            <a:r>
              <a:rPr altLang="en-US">
                <a:sym typeface="+mn-ea"/>
              </a:rPr>
              <a:t>What is Docker? Why use Docker?</a:t>
            </a:r>
            <a:endParaRPr lang="en-US" dirty="0"/>
          </a:p>
          <a:p>
            <a:pPr lvl="0"/>
            <a:r>
              <a:rPr lang="en-US" altLang="en-US" dirty="0"/>
              <a:t>Images &amp; containers</a:t>
            </a:r>
            <a:endParaRPr lang="en-US" dirty="0"/>
          </a:p>
          <a:p>
            <a:r>
              <a:rPr altLang="en-US">
                <a:sym typeface="+mn-ea"/>
              </a:rPr>
              <a:t>Sample usages</a:t>
            </a:r>
            <a:endParaRPr lang="en-US" dirty="0"/>
          </a:p>
          <a:p>
            <a:r>
              <a:rPr lang="en-US" altLang="en-US" dirty="0"/>
              <a:t>Creating images</a:t>
            </a:r>
          </a:p>
          <a:p>
            <a:pPr lvl="1"/>
            <a:r>
              <a:rPr lang="en-US" altLang="en-US" sz="1800" dirty="0"/>
              <a:t>Dockerfile</a:t>
            </a:r>
          </a:p>
          <a:p>
            <a:pPr lvl="1"/>
            <a:r>
              <a:rPr lang="en-US" altLang="en-US" dirty="0"/>
              <a:t>Docker commit</a:t>
            </a:r>
          </a:p>
          <a:p>
            <a:pPr lvl="0"/>
            <a:r>
              <a:rPr lang="en-US" altLang="en-US" dirty="0"/>
              <a:t>Useful running parameters</a:t>
            </a:r>
          </a:p>
          <a:p>
            <a:r>
              <a:rPr lang="en-US" altLang="en-US" dirty="0"/>
              <a:t>Image migrations</a:t>
            </a:r>
            <a:endParaRPr lang="en-US" altLang="en-US" b="1" dirty="0">
              <a:solidFill>
                <a:schemeClr val="accent2"/>
              </a:solidFill>
            </a:endParaRPr>
          </a:p>
        </p:txBody>
      </p:sp>
      <p:sp>
        <p:nvSpPr>
          <p:cNvPr id="4" name="Title 3"/>
          <p:cNvSpPr>
            <a:spLocks noGrp="1"/>
          </p:cNvSpPr>
          <p:nvPr>
            <p:ph type="title"/>
          </p:nvPr>
        </p:nvSpPr>
        <p:spPr/>
        <p:txBody>
          <a:bodyPr>
            <a:normAutofit/>
          </a:bodyPr>
          <a:lstStyle/>
          <a:p>
            <a:r>
              <a:rPr lang="en-US" altLang="en-US" sz="2400" dirty="0"/>
              <a:t>Contents</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a:sym typeface="+mn-ea"/>
              </a:rPr>
              <a:t>Image migration</a:t>
            </a:r>
            <a:endParaRPr lang="en-US" altLang="en-US">
              <a:solidFill>
                <a:schemeClr val="accent2"/>
              </a:solidFill>
              <a:sym typeface="+mn-ea"/>
            </a:endParaRPr>
          </a:p>
        </p:txBody>
      </p:sp>
      <p:sp>
        <p:nvSpPr>
          <p:cNvPr id="2" name="Content Placeholder 5"/>
          <p:cNvSpPr>
            <a:spLocks noGrp="1"/>
          </p:cNvSpPr>
          <p:nvPr/>
        </p:nvSpPr>
        <p:spPr>
          <a:xfrm>
            <a:off x="264160" y="617831"/>
            <a:ext cx="8584006" cy="2056130"/>
          </a:xfrm>
          <a:prstGeom prst="rect">
            <a:avLst/>
          </a:prstGeom>
        </p:spPr>
        <p:txBody>
          <a:bodyPr vert="horz" wrap="square" lIns="91440" tIns="45720" rIns="91440" bIns="45720" rtlCol="0">
            <a:spAutoFit/>
          </a:bodyPr>
          <a:lstStyle>
            <a:lvl1pPr marL="281305" indent="-281305" algn="l" defTabSz="914400" rtl="0" eaLnBrk="1" latinLnBrk="0" hangingPunct="1">
              <a:lnSpc>
                <a:spcPct val="100000"/>
              </a:lnSpc>
              <a:spcBef>
                <a:spcPts val="1200"/>
              </a:spcBef>
              <a:spcAft>
                <a:spcPts val="600"/>
              </a:spcAft>
              <a:buClr>
                <a:schemeClr val="accent2"/>
              </a:buClr>
              <a:buFont typeface="Arial" panose="020B0604020202020204" pitchFamily="34" charset="0"/>
              <a:buChar char="•"/>
              <a:defRPr lang="en-US" sz="2000" kern="1200" dirty="0" smtClean="0">
                <a:solidFill>
                  <a:schemeClr val="tx1"/>
                </a:solidFill>
                <a:latin typeface="+mn-lt"/>
                <a:ea typeface="+mn-ea"/>
                <a:cs typeface="+mn-cs"/>
              </a:defRPr>
            </a:lvl1pPr>
            <a:lvl2pPr marL="574675" indent="-294005"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980" indent="-281305"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930"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3180" indent="-222250" algn="l" defTabSz="914400" rtl="0" eaLnBrk="1" latinLnBrk="0" hangingPunct="1">
              <a:lnSpc>
                <a:spcPct val="95000"/>
              </a:lnSpc>
              <a:spcBef>
                <a:spcPts val="0"/>
              </a:spcBef>
              <a:spcAft>
                <a:spcPts val="800"/>
              </a:spcAft>
              <a:buFontTx/>
              <a:buChar char="‒"/>
              <a:defRPr lang="en-US" sz="12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dirty="0">
                <a:latin typeface="Arial" panose="020B0604020202020204" pitchFamily="34" charset="0"/>
                <a:cs typeface="Arial" panose="020B0604020202020204" pitchFamily="34" charset="0"/>
                <a:sym typeface="+mn-ea"/>
              </a:rPr>
              <a:t>Docker save and load command</a:t>
            </a:r>
            <a:r>
              <a:rPr altLang="en-US" dirty="0">
                <a:latin typeface="Arial" panose="020B0604020202020204" pitchFamily="34" charset="0"/>
                <a:cs typeface="Arial" panose="020B0604020202020204" pitchFamily="34" charset="0"/>
                <a:sym typeface="+mn-ea"/>
              </a:rPr>
              <a:t>:</a:t>
            </a:r>
            <a:endParaRPr lang="en-US" altLang="en-US" dirty="0">
              <a:solidFill>
                <a:schemeClr val="tx1"/>
              </a:solidFill>
              <a:latin typeface="Courier New" panose="02070309020205020404" charset="0"/>
              <a:cs typeface="Courier New" panose="02070309020205020404" charset="0"/>
              <a:sym typeface="+mn-ea"/>
            </a:endParaRPr>
          </a:p>
          <a:p>
            <a:pPr marL="280670" lvl="1" indent="0">
              <a:buNone/>
            </a:pPr>
            <a:r>
              <a:rPr altLang="en-US" b="1" dirty="0">
                <a:solidFill>
                  <a:schemeClr val="accent3">
                    <a:lumMod val="50000"/>
                    <a:lumOff val="50000"/>
                  </a:schemeClr>
                </a:solidFill>
                <a:latin typeface="Courier New" panose="02070309020205020404" charset="0"/>
                <a:cs typeface="Courier New" panose="02070309020205020404" charset="0"/>
                <a:sym typeface="+mn-ea"/>
              </a:rPr>
              <a:t>docker save </a:t>
            </a:r>
            <a:r>
              <a:rPr altLang="en-US" b="1" dirty="0" err="1">
                <a:solidFill>
                  <a:schemeClr val="accent3">
                    <a:lumMod val="50000"/>
                    <a:lumOff val="50000"/>
                  </a:schemeClr>
                </a:solidFill>
                <a:latin typeface="Courier New" panose="02070309020205020404" charset="0"/>
                <a:cs typeface="Courier New" panose="02070309020205020404" charset="0"/>
                <a:sym typeface="+mn-ea"/>
              </a:rPr>
              <a:t>image_name</a:t>
            </a:r>
            <a:r>
              <a:rPr altLang="en-US" b="1" dirty="0">
                <a:solidFill>
                  <a:schemeClr val="accent3">
                    <a:lumMod val="50000"/>
                    <a:lumOff val="50000"/>
                  </a:schemeClr>
                </a:solidFill>
                <a:latin typeface="Courier New" panose="02070309020205020404" charset="0"/>
                <a:cs typeface="Courier New" panose="02070309020205020404" charset="0"/>
                <a:sym typeface="+mn-ea"/>
              </a:rPr>
              <a:t> &gt; file_name.tar</a:t>
            </a:r>
            <a:endParaRPr lang="en-US" altLang="en-US" b="1" dirty="0">
              <a:solidFill>
                <a:schemeClr val="accent3">
                  <a:lumMod val="50000"/>
                  <a:lumOff val="50000"/>
                </a:schemeClr>
              </a:solidFill>
              <a:latin typeface="Courier New" panose="02070309020205020404" charset="0"/>
              <a:cs typeface="Courier New" panose="02070309020205020404" charset="0"/>
              <a:sym typeface="+mn-ea"/>
            </a:endParaRPr>
          </a:p>
          <a:p>
            <a:pPr marL="280670" lvl="1" indent="0">
              <a:buNone/>
            </a:pPr>
            <a:r>
              <a:rPr altLang="en-US" b="1" dirty="0">
                <a:solidFill>
                  <a:schemeClr val="accent3">
                    <a:lumMod val="50000"/>
                    <a:lumOff val="50000"/>
                  </a:schemeClr>
                </a:solidFill>
                <a:latin typeface="Courier New" panose="02070309020205020404" charset="0"/>
                <a:cs typeface="Courier New" panose="02070309020205020404" charset="0"/>
                <a:sym typeface="+mn-ea"/>
              </a:rPr>
              <a:t>docker save --output=</a:t>
            </a:r>
            <a:r>
              <a:rPr altLang="en-US" b="1" dirty="0">
                <a:solidFill>
                  <a:srgbClr val="0070C0"/>
                </a:solidFill>
                <a:latin typeface="Courier New" panose="02070309020205020404" charset="0"/>
                <a:cs typeface="Courier New" panose="02070309020205020404" charset="0"/>
                <a:sym typeface="+mn-ea"/>
              </a:rPr>
              <a:t>"</a:t>
            </a:r>
            <a:r>
              <a:rPr altLang="en-US" b="1" dirty="0">
                <a:solidFill>
                  <a:schemeClr val="accent3">
                    <a:lumMod val="50000"/>
                    <a:lumOff val="50000"/>
                  </a:schemeClr>
                </a:solidFill>
                <a:latin typeface="Courier New" panose="02070309020205020404" charset="0"/>
                <a:cs typeface="Courier New" panose="02070309020205020404" charset="0"/>
                <a:sym typeface="+mn-ea"/>
              </a:rPr>
              <a:t>file_name.tar</a:t>
            </a:r>
            <a:r>
              <a:rPr altLang="en-US" b="1" dirty="0">
                <a:solidFill>
                  <a:srgbClr val="0070C0"/>
                </a:solidFill>
                <a:latin typeface="Courier New" panose="02070309020205020404" charset="0"/>
                <a:cs typeface="Courier New" panose="02070309020205020404" charset="0"/>
                <a:sym typeface="+mn-ea"/>
              </a:rPr>
              <a:t>" </a:t>
            </a:r>
            <a:r>
              <a:rPr altLang="en-US" b="1" dirty="0" err="1">
                <a:solidFill>
                  <a:schemeClr val="accent3">
                    <a:lumMod val="50000"/>
                    <a:lumOff val="50000"/>
                  </a:schemeClr>
                </a:solidFill>
                <a:latin typeface="Courier New" panose="02070309020205020404" charset="0"/>
                <a:cs typeface="Courier New" panose="02070309020205020404" charset="0"/>
                <a:sym typeface="+mn-ea"/>
              </a:rPr>
              <a:t>container_name</a:t>
            </a:r>
            <a:endParaRPr altLang="en-US" b="1" dirty="0">
              <a:solidFill>
                <a:schemeClr val="accent3">
                  <a:lumMod val="50000"/>
                  <a:lumOff val="50000"/>
                </a:schemeClr>
              </a:solidFill>
              <a:latin typeface="Courier New" panose="02070309020205020404" charset="0"/>
              <a:cs typeface="Courier New" panose="02070309020205020404" charset="0"/>
              <a:sym typeface="+mn-ea"/>
            </a:endParaRPr>
          </a:p>
          <a:p>
            <a:pPr marL="280670" lvl="1" indent="0">
              <a:buNone/>
            </a:pPr>
            <a:endParaRPr lang="en-US" altLang="en-US" b="1" dirty="0">
              <a:solidFill>
                <a:schemeClr val="accent3">
                  <a:lumMod val="50000"/>
                  <a:lumOff val="50000"/>
                </a:schemeClr>
              </a:solidFill>
              <a:latin typeface="Courier New" panose="02070309020205020404" charset="0"/>
              <a:cs typeface="Courier New" panose="02070309020205020404" charset="0"/>
              <a:sym typeface="+mn-ea"/>
            </a:endParaRPr>
          </a:p>
          <a:p>
            <a:pPr marL="280670" lvl="1" indent="0">
              <a:buNone/>
            </a:pPr>
            <a:r>
              <a:rPr lang="en-US" altLang="en-US" b="1" dirty="0">
                <a:solidFill>
                  <a:schemeClr val="accent3">
                    <a:lumMod val="50000"/>
                    <a:lumOff val="50000"/>
                  </a:schemeClr>
                </a:solidFill>
                <a:latin typeface="Courier New" panose="02070309020205020404" charset="0"/>
                <a:cs typeface="Courier New" panose="02070309020205020404" charset="0"/>
                <a:sym typeface="+mn-ea"/>
              </a:rPr>
              <a:t>cat file_name.tar | </a:t>
            </a:r>
            <a:r>
              <a:rPr altLang="en-US" b="1">
                <a:solidFill>
                  <a:schemeClr val="accent3">
                    <a:lumMod val="50000"/>
                    <a:lumOff val="50000"/>
                  </a:schemeClr>
                </a:solidFill>
                <a:latin typeface="Courier New" panose="02070309020205020404" charset="0"/>
                <a:cs typeface="Courier New" panose="02070309020205020404" charset="0"/>
                <a:sym typeface="+mn-ea"/>
              </a:rPr>
              <a:t>docker load</a:t>
            </a:r>
            <a:endParaRPr lang="en-US" altLang="en-US" dirty="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dirty="0"/>
              <a:t>What is Docker? Why use Docker?</a:t>
            </a:r>
          </a:p>
        </p:txBody>
      </p:sp>
      <p:sp>
        <p:nvSpPr>
          <p:cNvPr id="13" name="Content Placeholder 12"/>
          <p:cNvSpPr>
            <a:spLocks noGrp="1"/>
          </p:cNvSpPr>
          <p:nvPr>
            <p:ph idx="1"/>
          </p:nvPr>
        </p:nvSpPr>
        <p:spPr>
          <a:xfrm>
            <a:off x="264160" y="885801"/>
            <a:ext cx="8584006" cy="2506980"/>
          </a:xfrm>
        </p:spPr>
        <p:txBody>
          <a:bodyPr/>
          <a:lstStyle/>
          <a:p>
            <a:r>
              <a:rPr lang="en-US" altLang="en-US"/>
              <a:t>Docker:</a:t>
            </a:r>
          </a:p>
          <a:p>
            <a:pPr lvl="1"/>
            <a:r>
              <a:rPr lang="en-US" altLang="en-US"/>
              <a:t>Is c</a:t>
            </a:r>
            <a:r>
              <a:rPr lang="en-US"/>
              <a:t>oupled software-as-a-service and platform-as-a-service products</a:t>
            </a:r>
          </a:p>
          <a:p>
            <a:pPr lvl="1"/>
            <a:r>
              <a:rPr lang="en-US" altLang="en-US"/>
              <a:t>U</a:t>
            </a:r>
            <a:r>
              <a:rPr lang="en-US"/>
              <a:t>se</a:t>
            </a:r>
            <a:r>
              <a:rPr lang="en-US" altLang="en-US"/>
              <a:t>s</a:t>
            </a:r>
            <a:r>
              <a:rPr lang="en-US"/>
              <a:t> operating-system-level virtualization</a:t>
            </a:r>
          </a:p>
          <a:p>
            <a:pPr lvl="1"/>
            <a:r>
              <a:rPr lang="en-US" altLang="en-US"/>
              <a:t>D</a:t>
            </a:r>
            <a:r>
              <a:rPr lang="en-US"/>
              <a:t>evelop</a:t>
            </a:r>
            <a:r>
              <a:rPr lang="en-US" altLang="en-US"/>
              <a:t>s</a:t>
            </a:r>
            <a:r>
              <a:rPr lang="en-US"/>
              <a:t> and deliver</a:t>
            </a:r>
            <a:r>
              <a:rPr lang="en-US" altLang="en-US"/>
              <a:t>s</a:t>
            </a:r>
            <a:r>
              <a:rPr lang="en-US"/>
              <a:t> software in packages called containers</a:t>
            </a:r>
          </a:p>
          <a:p>
            <a:pPr lvl="0"/>
            <a:r>
              <a:rPr lang="en-US" altLang="en-US"/>
              <a:t>In short: Docker allow user to develop and deliver softwares &amp; dependencies in one package and runs it</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dirty="0"/>
              <a:t>What is Docker? Why use Docker?</a:t>
            </a:r>
          </a:p>
        </p:txBody>
      </p:sp>
      <p:pic>
        <p:nvPicPr>
          <p:cNvPr id="4" name="Content Placeholder 3"/>
          <p:cNvPicPr>
            <a:picLocks noGrp="1" noChangeAspect="1"/>
          </p:cNvPicPr>
          <p:nvPr>
            <p:ph idx="1"/>
          </p:nvPr>
        </p:nvPicPr>
        <p:blipFill>
          <a:blip r:embed="rId3"/>
          <a:stretch>
            <a:fillRect/>
          </a:stretch>
        </p:blipFill>
        <p:spPr>
          <a:xfrm>
            <a:off x="445770" y="785495"/>
            <a:ext cx="8253095" cy="3538855"/>
          </a:xfrm>
          <a:prstGeom prst="rect">
            <a:avLst/>
          </a:prstGeom>
          <a:ln>
            <a:solidFill>
              <a:schemeClr val="tx1"/>
            </a:solidFill>
          </a:ln>
        </p:spPr>
      </p:pic>
      <p:grpSp>
        <p:nvGrpSpPr>
          <p:cNvPr id="12" name="Group 11"/>
          <p:cNvGrpSpPr/>
          <p:nvPr/>
        </p:nvGrpSpPr>
        <p:grpSpPr>
          <a:xfrm>
            <a:off x="756920" y="1060450"/>
            <a:ext cx="7567930" cy="2927350"/>
            <a:chOff x="1192" y="1670"/>
            <a:chExt cx="11918" cy="4610"/>
          </a:xfrm>
        </p:grpSpPr>
        <p:sp>
          <p:nvSpPr>
            <p:cNvPr id="7" name="Rounded Rectangle 6"/>
            <p:cNvSpPr/>
            <p:nvPr/>
          </p:nvSpPr>
          <p:spPr>
            <a:xfrm>
              <a:off x="1192" y="1670"/>
              <a:ext cx="5934" cy="4610"/>
            </a:xfrm>
            <a:prstGeom prst="roundRect">
              <a:avLst>
                <a:gd name="adj" fmla="val 1746"/>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Containers are an</a:t>
              </a:r>
            </a:p>
            <a:p>
              <a:pPr algn="ctr"/>
              <a:r>
                <a:rPr lang="en-US" b="1" dirty="0">
                  <a:solidFill>
                    <a:schemeClr val="accent2"/>
                  </a:solidFill>
                  <a:latin typeface="+mj-lt"/>
                </a:rPr>
                <a:t>abstraction at the</a:t>
              </a:r>
            </a:p>
            <a:p>
              <a:pPr algn="ctr"/>
              <a:r>
                <a:rPr lang="en-US" b="1" dirty="0">
                  <a:solidFill>
                    <a:schemeClr val="accent2"/>
                  </a:solidFill>
                  <a:latin typeface="+mj-lt"/>
                </a:rPr>
                <a:t>app layer</a:t>
              </a:r>
            </a:p>
            <a:p>
              <a:pPr algn="ctr"/>
              <a:r>
                <a:rPr lang="en-US" dirty="0">
                  <a:solidFill>
                    <a:schemeClr val="tx1"/>
                  </a:solidFill>
                  <a:latin typeface="+mj-lt"/>
                </a:rPr>
                <a:t>that packages code and dependencies together</a:t>
              </a:r>
            </a:p>
          </p:txBody>
        </p:sp>
        <p:sp>
          <p:nvSpPr>
            <p:cNvPr id="11" name="Rounded Rectangle 10"/>
            <p:cNvSpPr/>
            <p:nvPr/>
          </p:nvSpPr>
          <p:spPr>
            <a:xfrm>
              <a:off x="7756" y="1670"/>
              <a:ext cx="5354" cy="4610"/>
            </a:xfrm>
            <a:prstGeom prst="roundRect">
              <a:avLst>
                <a:gd name="adj" fmla="val 1746"/>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Virtual machines are an </a:t>
              </a:r>
              <a:r>
                <a:rPr lang="en-US" b="1" dirty="0">
                  <a:solidFill>
                    <a:schemeClr val="accent2"/>
                  </a:solidFill>
                  <a:latin typeface="+mj-lt"/>
                </a:rPr>
                <a:t>abstraction of</a:t>
              </a:r>
            </a:p>
            <a:p>
              <a:pPr algn="ctr"/>
              <a:r>
                <a:rPr lang="en-US" b="1" dirty="0">
                  <a:solidFill>
                    <a:schemeClr val="accent2"/>
                  </a:solidFill>
                  <a:latin typeface="+mj-lt"/>
                </a:rPr>
                <a:t>physical hardware</a:t>
              </a:r>
            </a:p>
            <a:p>
              <a:pPr algn="ctr"/>
              <a:r>
                <a:rPr lang="en-US" dirty="0">
                  <a:solidFill>
                    <a:schemeClr val="tx1"/>
                  </a:solidFill>
                  <a:latin typeface="+mj-lt"/>
                </a:rPr>
                <a:t>turning one server into many servers</a:t>
              </a:r>
            </a:p>
          </p:txBody>
        </p:sp>
      </p:gr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dirty="0"/>
              <a:t>What is Docker? Why </a:t>
            </a:r>
            <a:r>
              <a:rPr altLang="en-US">
                <a:sym typeface="+mn-ea"/>
              </a:rPr>
              <a:t>use </a:t>
            </a:r>
            <a:r>
              <a:rPr lang="en-US" altLang="en-US" dirty="0"/>
              <a:t>Docker?</a:t>
            </a:r>
          </a:p>
        </p:txBody>
      </p:sp>
      <p:pic>
        <p:nvPicPr>
          <p:cNvPr id="2" name="Content Placeholder 1"/>
          <p:cNvPicPr>
            <a:picLocks noGrp="1" noChangeAspect="1"/>
          </p:cNvPicPr>
          <p:nvPr>
            <p:ph idx="1"/>
          </p:nvPr>
        </p:nvPicPr>
        <p:blipFill>
          <a:blip r:embed="rId3"/>
          <a:stretch>
            <a:fillRect/>
          </a:stretch>
        </p:blipFill>
        <p:spPr>
          <a:xfrm>
            <a:off x="1391920" y="785495"/>
            <a:ext cx="6360795" cy="374396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dirty="0"/>
              <a:t>What is Docker? Why </a:t>
            </a:r>
            <a:r>
              <a:rPr altLang="en-US">
                <a:sym typeface="+mn-ea"/>
              </a:rPr>
              <a:t>use </a:t>
            </a:r>
            <a:r>
              <a:rPr lang="en-US" altLang="en-US" dirty="0"/>
              <a:t>Docker?</a:t>
            </a:r>
          </a:p>
        </p:txBody>
      </p:sp>
      <p:sp>
        <p:nvSpPr>
          <p:cNvPr id="3" name="Content Placeholder 2"/>
          <p:cNvSpPr>
            <a:spLocks noGrp="1"/>
          </p:cNvSpPr>
          <p:nvPr>
            <p:ph idx="1"/>
          </p:nvPr>
        </p:nvSpPr>
        <p:spPr>
          <a:xfrm>
            <a:off x="264160" y="885801"/>
            <a:ext cx="8584006" cy="1476375"/>
          </a:xfrm>
        </p:spPr>
        <p:txBody>
          <a:bodyPr/>
          <a:lstStyle/>
          <a:p>
            <a:r>
              <a:rPr altLang="en-US">
                <a:sym typeface="+mn-ea"/>
              </a:rPr>
              <a:t>Resource use effifiency</a:t>
            </a:r>
            <a:endParaRPr lang="en-US" altLang="en-US"/>
          </a:p>
          <a:p>
            <a:r>
              <a:rPr lang="en-US" altLang="en-US"/>
              <a:t>Faster software delivery cycles</a:t>
            </a:r>
          </a:p>
          <a:p>
            <a:r>
              <a:rPr lang="en-US" altLang="en-US"/>
              <a:t>Portability &amp; scalability</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altLang="en-US">
                <a:sym typeface="+mn-ea"/>
              </a:rPr>
              <a:t>Images &amp; containers</a:t>
            </a:r>
            <a:endParaRPr lang="en-US" altLang="en-US" dirty="0"/>
          </a:p>
        </p:txBody>
      </p:sp>
      <p:sp>
        <p:nvSpPr>
          <p:cNvPr id="2" name="Rectangle 1"/>
          <p:cNvSpPr/>
          <p:nvPr/>
        </p:nvSpPr>
        <p:spPr>
          <a:xfrm>
            <a:off x="1473200" y="1463040"/>
            <a:ext cx="5725795" cy="2610485"/>
          </a:xfrm>
          <a:prstGeom prst="rect">
            <a:avLst/>
          </a:prstGeom>
          <a:solidFill>
            <a:schemeClr val="accent4">
              <a:lumMod val="20000"/>
              <a:lumOff val="80000"/>
              <a:alpha val="9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j-lt"/>
            </a:endParaRPr>
          </a:p>
        </p:txBody>
      </p:sp>
      <p:sp>
        <p:nvSpPr>
          <p:cNvPr id="5" name="Rectangle 4"/>
          <p:cNvSpPr/>
          <p:nvPr/>
        </p:nvSpPr>
        <p:spPr>
          <a:xfrm>
            <a:off x="1734185" y="2450465"/>
            <a:ext cx="5094605" cy="1471930"/>
          </a:xfrm>
          <a:prstGeom prst="rect">
            <a:avLst/>
          </a:prstGeom>
          <a:solidFill>
            <a:schemeClr val="accent3">
              <a:lumMod val="25000"/>
              <a:lumOff val="75000"/>
              <a:alpha val="90000"/>
            </a:schemeClr>
          </a:solidFill>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ltLang="en-US" dirty="0">
              <a:latin typeface="+mj-lt"/>
            </a:endParaRPr>
          </a:p>
        </p:txBody>
      </p:sp>
      <p:sp>
        <p:nvSpPr>
          <p:cNvPr id="4" name="Rectangle 3"/>
          <p:cNvSpPr/>
          <p:nvPr/>
        </p:nvSpPr>
        <p:spPr>
          <a:xfrm>
            <a:off x="1994535" y="3500755"/>
            <a:ext cx="4323715" cy="309880"/>
          </a:xfrm>
          <a:prstGeom prst="rect">
            <a:avLst/>
          </a:prstGeom>
          <a:solidFill>
            <a:schemeClr val="accent4">
              <a:lumMod val="75000"/>
              <a:alpha val="90000"/>
            </a:schemeClr>
          </a:solidFill>
          <a:ln w="12700" cmpd="sng">
            <a:solidFill>
              <a:schemeClr val="accent1">
                <a:lumMod val="25000"/>
                <a:lumOff val="75000"/>
              </a:schemeClr>
            </a:solidFill>
            <a:prstDash val="solid"/>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altLang="en-US" sz="1600" dirty="0">
                <a:latin typeface="+mj-lt"/>
              </a:rPr>
              <a:t>Base Image Layer</a:t>
            </a:r>
          </a:p>
        </p:txBody>
      </p:sp>
      <p:sp>
        <p:nvSpPr>
          <p:cNvPr id="6" name="Rectangle 5"/>
          <p:cNvSpPr/>
          <p:nvPr/>
        </p:nvSpPr>
        <p:spPr>
          <a:xfrm>
            <a:off x="1994535" y="3190875"/>
            <a:ext cx="4323715" cy="309880"/>
          </a:xfrm>
          <a:prstGeom prst="rect">
            <a:avLst/>
          </a:prstGeom>
          <a:solidFill>
            <a:schemeClr val="accent4">
              <a:lumMod val="75000"/>
              <a:alpha val="90000"/>
            </a:schemeClr>
          </a:solidFill>
          <a:ln w="12700" cmpd="sng">
            <a:solidFill>
              <a:schemeClr val="accent1">
                <a:lumMod val="25000"/>
                <a:lumOff val="75000"/>
              </a:schemeClr>
            </a:solidFill>
            <a:prstDash val="solid"/>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altLang="en-US" sz="1600" dirty="0">
                <a:latin typeface="+mj-lt"/>
              </a:rPr>
              <a:t>Image Layer</a:t>
            </a:r>
          </a:p>
        </p:txBody>
      </p:sp>
      <p:sp>
        <p:nvSpPr>
          <p:cNvPr id="8" name="Rectangle 7"/>
          <p:cNvSpPr/>
          <p:nvPr/>
        </p:nvSpPr>
        <p:spPr>
          <a:xfrm>
            <a:off x="1994535" y="2880995"/>
            <a:ext cx="4323715" cy="309880"/>
          </a:xfrm>
          <a:prstGeom prst="rect">
            <a:avLst/>
          </a:prstGeom>
          <a:solidFill>
            <a:schemeClr val="accent4">
              <a:lumMod val="75000"/>
              <a:alpha val="90000"/>
            </a:schemeClr>
          </a:solidFill>
          <a:ln w="12700" cmpd="sng">
            <a:solidFill>
              <a:schemeClr val="accent1">
                <a:lumMod val="25000"/>
                <a:lumOff val="75000"/>
              </a:schemeClr>
            </a:solidFill>
            <a:prstDash val="solid"/>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altLang="en-US" sz="1600" dirty="0">
                <a:latin typeface="+mj-lt"/>
              </a:rPr>
              <a:t>Image Layer</a:t>
            </a:r>
          </a:p>
        </p:txBody>
      </p:sp>
      <p:sp>
        <p:nvSpPr>
          <p:cNvPr id="10" name="Rectangle 9"/>
          <p:cNvSpPr/>
          <p:nvPr/>
        </p:nvSpPr>
        <p:spPr>
          <a:xfrm>
            <a:off x="1994535" y="2571115"/>
            <a:ext cx="4323715" cy="309880"/>
          </a:xfrm>
          <a:prstGeom prst="rect">
            <a:avLst/>
          </a:prstGeom>
          <a:solidFill>
            <a:schemeClr val="accent4">
              <a:lumMod val="75000"/>
              <a:alpha val="90000"/>
            </a:schemeClr>
          </a:solidFill>
          <a:ln w="12700" cmpd="sng">
            <a:solidFill>
              <a:schemeClr val="accent1">
                <a:lumMod val="25000"/>
                <a:lumOff val="75000"/>
              </a:schemeClr>
            </a:solidFill>
            <a:prstDash val="solid"/>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altLang="en-US" sz="1600" dirty="0">
                <a:latin typeface="+mj-lt"/>
              </a:rPr>
              <a:t>Image Layer</a:t>
            </a:r>
          </a:p>
        </p:txBody>
      </p:sp>
      <p:sp>
        <p:nvSpPr>
          <p:cNvPr id="11" name="Text Box 10"/>
          <p:cNvSpPr txBox="1"/>
          <p:nvPr/>
        </p:nvSpPr>
        <p:spPr>
          <a:xfrm rot="5400000">
            <a:off x="5829300" y="3021965"/>
            <a:ext cx="1479550" cy="337185"/>
          </a:xfrm>
          <a:prstGeom prst="rect">
            <a:avLst/>
          </a:prstGeom>
          <a:noFill/>
        </p:spPr>
        <p:txBody>
          <a:bodyPr wrap="square" rtlCol="0">
            <a:spAutoFit/>
          </a:bodyPr>
          <a:lstStyle/>
          <a:p>
            <a:pPr algn="ctr"/>
            <a:r>
              <a:rPr lang="en-US" altLang="en-US" sz="1600"/>
              <a:t>Read-only</a:t>
            </a:r>
          </a:p>
        </p:txBody>
      </p:sp>
      <p:sp>
        <p:nvSpPr>
          <p:cNvPr id="13" name="Rectangle 12"/>
          <p:cNvSpPr/>
          <p:nvPr/>
        </p:nvSpPr>
        <p:spPr>
          <a:xfrm>
            <a:off x="1734185" y="2140585"/>
            <a:ext cx="5094605" cy="309880"/>
          </a:xfrm>
          <a:prstGeom prst="rect">
            <a:avLst/>
          </a:prstGeom>
          <a:solidFill>
            <a:schemeClr val="accent4">
              <a:lumMod val="75000"/>
              <a:alpha val="90000"/>
            </a:schemeClr>
          </a:solidFill>
          <a:effectLst/>
        </p:spPr>
        <p:style>
          <a:lnRef idx="1">
            <a:schemeClr val="dk1"/>
          </a:lnRef>
          <a:fillRef idx="3">
            <a:schemeClr val="dk1"/>
          </a:fillRef>
          <a:effectRef idx="2">
            <a:schemeClr val="dk1"/>
          </a:effectRef>
          <a:fontRef idx="minor">
            <a:schemeClr val="lt1"/>
          </a:fontRef>
        </p:style>
        <p:txBody>
          <a:bodyPr rtlCol="0" anchor="ctr"/>
          <a:lstStyle/>
          <a:p>
            <a:pPr algn="ctr"/>
            <a:r>
              <a:rPr lang="en-US" altLang="en-US" sz="1600" dirty="0">
                <a:latin typeface="+mj-lt"/>
              </a:rPr>
              <a:t>Container Layer</a:t>
            </a:r>
          </a:p>
        </p:txBody>
      </p:sp>
      <p:sp>
        <p:nvSpPr>
          <p:cNvPr id="15" name="Text Box 14"/>
          <p:cNvSpPr txBox="1"/>
          <p:nvPr/>
        </p:nvSpPr>
        <p:spPr>
          <a:xfrm>
            <a:off x="5573395" y="2144395"/>
            <a:ext cx="1357630" cy="306705"/>
          </a:xfrm>
          <a:prstGeom prst="rect">
            <a:avLst/>
          </a:prstGeom>
          <a:noFill/>
        </p:spPr>
        <p:txBody>
          <a:bodyPr wrap="square" rtlCol="0">
            <a:spAutoFit/>
          </a:bodyPr>
          <a:lstStyle/>
          <a:p>
            <a:pPr algn="ctr"/>
            <a:r>
              <a:rPr lang="en-US" altLang="en-US" sz="1400"/>
              <a:t>Read-write</a:t>
            </a:r>
          </a:p>
        </p:txBody>
      </p:sp>
      <p:sp>
        <p:nvSpPr>
          <p:cNvPr id="16" name="Rectangle 15"/>
          <p:cNvSpPr/>
          <p:nvPr/>
        </p:nvSpPr>
        <p:spPr>
          <a:xfrm>
            <a:off x="1473200" y="1463040"/>
            <a:ext cx="5725795" cy="309880"/>
          </a:xfrm>
          <a:prstGeom prst="rect">
            <a:avLst/>
          </a:prstGeom>
          <a:solidFill>
            <a:schemeClr val="bg1">
              <a:lumMod val="95000"/>
              <a:alpha val="90000"/>
            </a:schemeClr>
          </a:solidFill>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altLang="en-US" sz="1600" dirty="0">
                <a:solidFill>
                  <a:schemeClr val="tx1"/>
                </a:solidFill>
                <a:latin typeface="+mj-lt"/>
              </a:rPr>
              <a:t>Container</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a:t>Sample scenarios (1)</a:t>
            </a:r>
          </a:p>
        </p:txBody>
      </p:sp>
      <p:cxnSp>
        <p:nvCxnSpPr>
          <p:cNvPr id="11" name="Straight Connector 10"/>
          <p:cNvCxnSpPr/>
          <p:nvPr/>
        </p:nvCxnSpPr>
        <p:spPr>
          <a:xfrm>
            <a:off x="5795645" y="462915"/>
            <a:ext cx="0" cy="4218305"/>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668260" y="785495"/>
            <a:ext cx="1157605" cy="5340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US" sz="1400" dirty="0">
                <a:latin typeface="+mj-lt"/>
              </a:rPr>
              <a:t>User</a:t>
            </a:r>
          </a:p>
        </p:txBody>
      </p:sp>
      <p:grpSp>
        <p:nvGrpSpPr>
          <p:cNvPr id="38" name="Group 37"/>
          <p:cNvGrpSpPr/>
          <p:nvPr/>
        </p:nvGrpSpPr>
        <p:grpSpPr>
          <a:xfrm>
            <a:off x="6157595" y="785495"/>
            <a:ext cx="1510665" cy="533400"/>
            <a:chOff x="9697" y="1237"/>
            <a:chExt cx="2379" cy="840"/>
          </a:xfrm>
        </p:grpSpPr>
        <p:sp>
          <p:nvSpPr>
            <p:cNvPr id="12" name="Rounded Rectangle 11"/>
            <p:cNvSpPr/>
            <p:nvPr/>
          </p:nvSpPr>
          <p:spPr>
            <a:xfrm>
              <a:off x="9697" y="1237"/>
              <a:ext cx="1823" cy="84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en-US" sz="1400" dirty="0">
                  <a:latin typeface="+mj-lt"/>
                </a:rPr>
                <a:t>Browser</a:t>
              </a:r>
            </a:p>
          </p:txBody>
        </p:sp>
        <p:cxnSp>
          <p:nvCxnSpPr>
            <p:cNvPr id="14" name="Straight Arrow Connector 13"/>
            <p:cNvCxnSpPr>
              <a:stCxn id="13" idx="1"/>
              <a:endCxn id="12" idx="3"/>
            </p:cNvCxnSpPr>
            <p:nvPr/>
          </p:nvCxnSpPr>
          <p:spPr>
            <a:xfrm flipH="1">
              <a:off x="11520" y="1658"/>
              <a:ext cx="556"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992880" y="785495"/>
            <a:ext cx="2164715" cy="533400"/>
            <a:chOff x="6288" y="1237"/>
            <a:chExt cx="3409" cy="840"/>
          </a:xfrm>
        </p:grpSpPr>
        <p:sp>
          <p:nvSpPr>
            <p:cNvPr id="8" name="Rectangle 7"/>
            <p:cNvSpPr/>
            <p:nvPr/>
          </p:nvSpPr>
          <p:spPr>
            <a:xfrm>
              <a:off x="6288" y="1237"/>
              <a:ext cx="1823" cy="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sz="1400" dirty="0">
                  <a:latin typeface="+mj-lt"/>
                </a:rPr>
                <a:t>Frontend server:25</a:t>
              </a:r>
            </a:p>
          </p:txBody>
        </p:sp>
        <p:cxnSp>
          <p:nvCxnSpPr>
            <p:cNvPr id="15" name="Straight Arrow Connector 14"/>
            <p:cNvCxnSpPr>
              <a:stCxn id="12" idx="1"/>
              <a:endCxn id="8" idx="3"/>
            </p:cNvCxnSpPr>
            <p:nvPr/>
          </p:nvCxnSpPr>
          <p:spPr>
            <a:xfrm flipH="1">
              <a:off x="8111" y="1658"/>
              <a:ext cx="1586"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218055" y="785495"/>
            <a:ext cx="1774825" cy="533400"/>
            <a:chOff x="3493" y="1237"/>
            <a:chExt cx="2795" cy="840"/>
          </a:xfrm>
        </p:grpSpPr>
        <p:sp>
          <p:nvSpPr>
            <p:cNvPr id="9" name="Rectangle 8"/>
            <p:cNvSpPr/>
            <p:nvPr/>
          </p:nvSpPr>
          <p:spPr>
            <a:xfrm>
              <a:off x="3493" y="1237"/>
              <a:ext cx="1823" cy="84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400" dirty="0">
                  <a:latin typeface="+mj-lt"/>
                </a:rPr>
                <a:t>Backend server:24</a:t>
              </a:r>
            </a:p>
          </p:txBody>
        </p:sp>
        <p:cxnSp>
          <p:nvCxnSpPr>
            <p:cNvPr id="16" name="Straight Arrow Connector 15"/>
            <p:cNvCxnSpPr>
              <a:stCxn id="8" idx="1"/>
              <a:endCxn id="9" idx="3"/>
            </p:cNvCxnSpPr>
            <p:nvPr/>
          </p:nvCxnSpPr>
          <p:spPr>
            <a:xfrm flipH="1">
              <a:off x="5316" y="1658"/>
              <a:ext cx="972"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443865" y="785495"/>
            <a:ext cx="1773555" cy="533400"/>
            <a:chOff x="699" y="1237"/>
            <a:chExt cx="2793" cy="840"/>
          </a:xfrm>
        </p:grpSpPr>
        <p:sp>
          <p:nvSpPr>
            <p:cNvPr id="10" name="Rectangle 9"/>
            <p:cNvSpPr/>
            <p:nvPr/>
          </p:nvSpPr>
          <p:spPr>
            <a:xfrm>
              <a:off x="699" y="1237"/>
              <a:ext cx="1823" cy="8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1400" dirty="0">
                  <a:latin typeface="+mj-lt"/>
                </a:rPr>
                <a:t>Database server:23</a:t>
              </a:r>
            </a:p>
          </p:txBody>
        </p:sp>
        <p:cxnSp>
          <p:nvCxnSpPr>
            <p:cNvPr id="17" name="Straight Arrow Connector 16"/>
            <p:cNvCxnSpPr>
              <a:stCxn id="9" idx="1"/>
              <a:endCxn id="10" idx="3"/>
            </p:cNvCxnSpPr>
            <p:nvPr/>
          </p:nvCxnSpPr>
          <p:spPr>
            <a:xfrm flipH="1">
              <a:off x="2522" y="1658"/>
              <a:ext cx="971"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4500" y="1052195"/>
            <a:ext cx="5711825" cy="1330325"/>
            <a:chOff x="700" y="1657"/>
            <a:chExt cx="8995" cy="2095"/>
          </a:xfrm>
        </p:grpSpPr>
        <p:sp>
          <p:nvSpPr>
            <p:cNvPr id="18" name="Rectangle 17"/>
            <p:cNvSpPr/>
            <p:nvPr/>
          </p:nvSpPr>
          <p:spPr>
            <a:xfrm>
              <a:off x="6289" y="2912"/>
              <a:ext cx="1823" cy="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sz="1400" dirty="0">
                  <a:latin typeface="+mj-lt"/>
                </a:rPr>
                <a:t>Frontend server:35</a:t>
              </a:r>
            </a:p>
          </p:txBody>
        </p:sp>
        <p:sp>
          <p:nvSpPr>
            <p:cNvPr id="19" name="Rectangle 18"/>
            <p:cNvSpPr/>
            <p:nvPr/>
          </p:nvSpPr>
          <p:spPr>
            <a:xfrm>
              <a:off x="3494" y="2912"/>
              <a:ext cx="1823" cy="84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400" dirty="0">
                  <a:latin typeface="+mj-lt"/>
                </a:rPr>
                <a:t>Backend server:34</a:t>
              </a:r>
            </a:p>
          </p:txBody>
        </p:sp>
        <p:sp>
          <p:nvSpPr>
            <p:cNvPr id="20" name="Rectangle 19"/>
            <p:cNvSpPr/>
            <p:nvPr/>
          </p:nvSpPr>
          <p:spPr>
            <a:xfrm>
              <a:off x="700" y="2912"/>
              <a:ext cx="1823" cy="8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1400" dirty="0">
                  <a:latin typeface="+mj-lt"/>
                </a:rPr>
                <a:t>Database server:33</a:t>
              </a:r>
            </a:p>
          </p:txBody>
        </p:sp>
        <p:cxnSp>
          <p:nvCxnSpPr>
            <p:cNvPr id="21" name="Straight Arrow Connector 20"/>
            <p:cNvCxnSpPr>
              <a:stCxn id="18" idx="1"/>
              <a:endCxn id="19" idx="3"/>
            </p:cNvCxnSpPr>
            <p:nvPr/>
          </p:nvCxnSpPr>
          <p:spPr>
            <a:xfrm flipH="1">
              <a:off x="5317" y="3333"/>
              <a:ext cx="972"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1"/>
              <a:endCxn id="20" idx="3"/>
            </p:cNvCxnSpPr>
            <p:nvPr/>
          </p:nvCxnSpPr>
          <p:spPr>
            <a:xfrm flipH="1">
              <a:off x="2523" y="3333"/>
              <a:ext cx="971"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2" idx="1"/>
              <a:endCxn id="18" idx="3"/>
            </p:cNvCxnSpPr>
            <p:nvPr/>
          </p:nvCxnSpPr>
          <p:spPr>
            <a:xfrm rot="10800000" flipV="1">
              <a:off x="8111" y="1657"/>
              <a:ext cx="1585" cy="1675"/>
            </a:xfrm>
            <a:prstGeom prst="bentConnector3">
              <a:avLst>
                <a:gd name="adj1" fmla="val 49968"/>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43865" y="1052195"/>
            <a:ext cx="5713730" cy="2400935"/>
            <a:chOff x="699" y="1657"/>
            <a:chExt cx="8998" cy="3781"/>
          </a:xfrm>
        </p:grpSpPr>
        <p:sp>
          <p:nvSpPr>
            <p:cNvPr id="23" name="Rectangle 22"/>
            <p:cNvSpPr/>
            <p:nvPr/>
          </p:nvSpPr>
          <p:spPr>
            <a:xfrm>
              <a:off x="6288" y="4598"/>
              <a:ext cx="1823" cy="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sz="1400" dirty="0">
                  <a:latin typeface="+mj-lt"/>
                </a:rPr>
                <a:t>Frontend server:45</a:t>
              </a:r>
            </a:p>
          </p:txBody>
        </p:sp>
        <p:sp>
          <p:nvSpPr>
            <p:cNvPr id="24" name="Rectangle 23"/>
            <p:cNvSpPr/>
            <p:nvPr/>
          </p:nvSpPr>
          <p:spPr>
            <a:xfrm>
              <a:off x="3493" y="4598"/>
              <a:ext cx="1823" cy="84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400" dirty="0">
                  <a:latin typeface="+mj-lt"/>
                </a:rPr>
                <a:t>Backend server:44</a:t>
              </a:r>
            </a:p>
          </p:txBody>
        </p:sp>
        <p:sp>
          <p:nvSpPr>
            <p:cNvPr id="25" name="Rectangle 24"/>
            <p:cNvSpPr/>
            <p:nvPr/>
          </p:nvSpPr>
          <p:spPr>
            <a:xfrm>
              <a:off x="699" y="4598"/>
              <a:ext cx="1823" cy="8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1400" dirty="0">
                  <a:latin typeface="+mj-lt"/>
                </a:rPr>
                <a:t>Database server:43</a:t>
              </a:r>
            </a:p>
          </p:txBody>
        </p:sp>
        <p:cxnSp>
          <p:nvCxnSpPr>
            <p:cNvPr id="26" name="Straight Arrow Connector 25"/>
            <p:cNvCxnSpPr>
              <a:stCxn id="23" idx="1"/>
              <a:endCxn id="24" idx="3"/>
            </p:cNvCxnSpPr>
            <p:nvPr/>
          </p:nvCxnSpPr>
          <p:spPr>
            <a:xfrm flipH="1">
              <a:off x="5316" y="5019"/>
              <a:ext cx="972"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4" idx="1"/>
              <a:endCxn id="25" idx="3"/>
            </p:cNvCxnSpPr>
            <p:nvPr/>
          </p:nvCxnSpPr>
          <p:spPr>
            <a:xfrm flipH="1">
              <a:off x="2522" y="5019"/>
              <a:ext cx="971"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2" idx="1"/>
              <a:endCxn id="23" idx="3"/>
            </p:cNvCxnSpPr>
            <p:nvPr/>
          </p:nvCxnSpPr>
          <p:spPr>
            <a:xfrm rot="10800000" flipV="1">
              <a:off x="8111" y="1657"/>
              <a:ext cx="1586" cy="3361"/>
            </a:xfrm>
            <a:prstGeom prst="bentConnector3">
              <a:avLst>
                <a:gd name="adj1" fmla="val 50000"/>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444500" y="1052195"/>
            <a:ext cx="5711825" cy="3470275"/>
            <a:chOff x="700" y="1657"/>
            <a:chExt cx="8995" cy="5465"/>
          </a:xfrm>
        </p:grpSpPr>
        <p:sp>
          <p:nvSpPr>
            <p:cNvPr id="28" name="Rectangle 27"/>
            <p:cNvSpPr/>
            <p:nvPr/>
          </p:nvSpPr>
          <p:spPr>
            <a:xfrm>
              <a:off x="6289" y="6282"/>
              <a:ext cx="1823" cy="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sz="1400" dirty="0">
                  <a:latin typeface="+mj-lt"/>
                </a:rPr>
                <a:t>Frontend server:55</a:t>
              </a:r>
            </a:p>
          </p:txBody>
        </p:sp>
        <p:sp>
          <p:nvSpPr>
            <p:cNvPr id="29" name="Rectangle 28"/>
            <p:cNvSpPr/>
            <p:nvPr/>
          </p:nvSpPr>
          <p:spPr>
            <a:xfrm>
              <a:off x="3494" y="6282"/>
              <a:ext cx="1823" cy="84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400" dirty="0">
                  <a:latin typeface="+mj-lt"/>
                </a:rPr>
                <a:t>Backend server:54</a:t>
              </a:r>
            </a:p>
          </p:txBody>
        </p:sp>
        <p:sp>
          <p:nvSpPr>
            <p:cNvPr id="30" name="Rectangle 29"/>
            <p:cNvSpPr/>
            <p:nvPr/>
          </p:nvSpPr>
          <p:spPr>
            <a:xfrm>
              <a:off x="700" y="6282"/>
              <a:ext cx="1823" cy="8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1400" dirty="0">
                  <a:latin typeface="+mj-lt"/>
                </a:rPr>
                <a:t>Database server:53</a:t>
              </a:r>
            </a:p>
          </p:txBody>
        </p:sp>
        <p:cxnSp>
          <p:nvCxnSpPr>
            <p:cNvPr id="31" name="Straight Arrow Connector 30"/>
            <p:cNvCxnSpPr>
              <a:stCxn id="28" idx="1"/>
              <a:endCxn id="29" idx="3"/>
            </p:cNvCxnSpPr>
            <p:nvPr/>
          </p:nvCxnSpPr>
          <p:spPr>
            <a:xfrm flipH="1">
              <a:off x="5317" y="6703"/>
              <a:ext cx="972"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9" idx="1"/>
              <a:endCxn id="30" idx="3"/>
            </p:cNvCxnSpPr>
            <p:nvPr/>
          </p:nvCxnSpPr>
          <p:spPr>
            <a:xfrm flipH="1">
              <a:off x="2523" y="6703"/>
              <a:ext cx="971"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2" idx="1"/>
              <a:endCxn id="28" idx="3"/>
            </p:cNvCxnSpPr>
            <p:nvPr/>
          </p:nvCxnSpPr>
          <p:spPr>
            <a:xfrm rot="10800000" flipV="1">
              <a:off x="8111" y="1657"/>
              <a:ext cx="1585" cy="5045"/>
            </a:xfrm>
            <a:prstGeom prst="bentConnector3">
              <a:avLst>
                <a:gd name="adj1" fmla="val 49968"/>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2"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righ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righ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right)">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000" fill="hold">
                                          <p:stCondLst>
                                            <p:cond delay="0"/>
                                          </p:stCondLst>
                                        </p:cTn>
                                        <p:tgtEl>
                                          <p:spTgt spid="42"/>
                                        </p:tgtEl>
                                        <p:attrNameLst>
                                          <p:attrName>style.visibility</p:attrName>
                                        </p:attrNameLst>
                                      </p:cBhvr>
                                      <p:to>
                                        <p:strVal val="visible"/>
                                      </p:to>
                                    </p:set>
                                    <p:animEffect transition="in" filter="wipe(right)">
                                      <p:cBhvr>
                                        <p:cTn id="30" dur="10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000" fill="hold">
                                          <p:stCondLst>
                                            <p:cond delay="0"/>
                                          </p:stCondLst>
                                        </p:cTn>
                                        <p:tgtEl>
                                          <p:spTgt spid="43"/>
                                        </p:tgtEl>
                                        <p:attrNameLst>
                                          <p:attrName>style.visibility</p:attrName>
                                        </p:attrNameLst>
                                      </p:cBhvr>
                                      <p:to>
                                        <p:strVal val="visible"/>
                                      </p:to>
                                    </p:set>
                                    <p:animEffect transition="in" filter="wipe(right)">
                                      <p:cBhvr>
                                        <p:cTn id="35" dur="1000"/>
                                        <p:tgtEl>
                                          <p:spTgt spid="43"/>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000" fill="hold">
                                          <p:stCondLst>
                                            <p:cond delay="0"/>
                                          </p:stCondLst>
                                        </p:cTn>
                                        <p:tgtEl>
                                          <p:spTgt spid="44"/>
                                        </p:tgtEl>
                                        <p:attrNameLst>
                                          <p:attrName>style.visibility</p:attrName>
                                        </p:attrNameLst>
                                      </p:cBhvr>
                                      <p:to>
                                        <p:strVal val="visible"/>
                                      </p:to>
                                    </p:set>
                                    <p:animEffect transition="in" filter="wipe(right)">
                                      <p:cBhvr>
                                        <p:cTn id="39"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043430" y="624840"/>
            <a:ext cx="3318510" cy="4109720"/>
          </a:xfrm>
          <a:prstGeom prst="roundRect">
            <a:avLst>
              <a:gd name="adj" fmla="val 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mj-lt"/>
            </a:endParaRPr>
          </a:p>
        </p:txBody>
      </p:sp>
      <p:sp>
        <p:nvSpPr>
          <p:cNvPr id="4" name="Rounded Rectangle 3"/>
          <p:cNvSpPr/>
          <p:nvPr/>
        </p:nvSpPr>
        <p:spPr>
          <a:xfrm>
            <a:off x="2043430" y="624840"/>
            <a:ext cx="1563370" cy="875665"/>
          </a:xfrm>
          <a:prstGeom prst="roundRect">
            <a:avLst>
              <a:gd name="adj" fmla="val 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mj-lt"/>
            </a:endParaRPr>
          </a:p>
        </p:txBody>
      </p:sp>
      <p:sp>
        <p:nvSpPr>
          <p:cNvPr id="5" name="Rounded Rectangle 4"/>
          <p:cNvSpPr/>
          <p:nvPr/>
        </p:nvSpPr>
        <p:spPr>
          <a:xfrm>
            <a:off x="3798570" y="624840"/>
            <a:ext cx="1563370" cy="875665"/>
          </a:xfrm>
          <a:prstGeom prst="roundRect">
            <a:avLst>
              <a:gd name="adj" fmla="val 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mj-lt"/>
            </a:endParaRPr>
          </a:p>
        </p:txBody>
      </p:sp>
      <p:sp>
        <p:nvSpPr>
          <p:cNvPr id="6" name="Rounded Rectangle 5"/>
          <p:cNvSpPr/>
          <p:nvPr/>
        </p:nvSpPr>
        <p:spPr>
          <a:xfrm>
            <a:off x="2043430" y="1695450"/>
            <a:ext cx="1563370" cy="875665"/>
          </a:xfrm>
          <a:prstGeom prst="roundRect">
            <a:avLst>
              <a:gd name="adj" fmla="val 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mj-lt"/>
            </a:endParaRPr>
          </a:p>
        </p:txBody>
      </p:sp>
      <p:sp>
        <p:nvSpPr>
          <p:cNvPr id="34" name="Rounded Rectangle 33"/>
          <p:cNvSpPr/>
          <p:nvPr/>
        </p:nvSpPr>
        <p:spPr>
          <a:xfrm>
            <a:off x="3798570" y="1695450"/>
            <a:ext cx="1563370" cy="875665"/>
          </a:xfrm>
          <a:prstGeom prst="roundRect">
            <a:avLst>
              <a:gd name="adj" fmla="val 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mj-lt"/>
            </a:endParaRPr>
          </a:p>
        </p:txBody>
      </p:sp>
      <p:sp>
        <p:nvSpPr>
          <p:cNvPr id="35" name="Rounded Rectangle 34"/>
          <p:cNvSpPr/>
          <p:nvPr/>
        </p:nvSpPr>
        <p:spPr>
          <a:xfrm>
            <a:off x="2043430" y="2749550"/>
            <a:ext cx="1563370" cy="875665"/>
          </a:xfrm>
          <a:prstGeom prst="roundRect">
            <a:avLst>
              <a:gd name="adj" fmla="val 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mj-lt"/>
            </a:endParaRPr>
          </a:p>
        </p:txBody>
      </p:sp>
      <p:sp>
        <p:nvSpPr>
          <p:cNvPr id="45" name="Rounded Rectangle 44"/>
          <p:cNvSpPr/>
          <p:nvPr/>
        </p:nvSpPr>
        <p:spPr>
          <a:xfrm>
            <a:off x="3798570" y="2749550"/>
            <a:ext cx="1563370" cy="875665"/>
          </a:xfrm>
          <a:prstGeom prst="roundRect">
            <a:avLst>
              <a:gd name="adj" fmla="val 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mj-lt"/>
            </a:endParaRPr>
          </a:p>
        </p:txBody>
      </p:sp>
      <p:sp>
        <p:nvSpPr>
          <p:cNvPr id="46" name="Rounded Rectangle 45"/>
          <p:cNvSpPr/>
          <p:nvPr/>
        </p:nvSpPr>
        <p:spPr>
          <a:xfrm>
            <a:off x="2043430" y="3819525"/>
            <a:ext cx="1563370" cy="875665"/>
          </a:xfrm>
          <a:prstGeom prst="roundRect">
            <a:avLst>
              <a:gd name="adj" fmla="val 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mj-lt"/>
            </a:endParaRPr>
          </a:p>
        </p:txBody>
      </p:sp>
      <p:sp>
        <p:nvSpPr>
          <p:cNvPr id="47" name="Rounded Rectangle 46"/>
          <p:cNvSpPr/>
          <p:nvPr/>
        </p:nvSpPr>
        <p:spPr>
          <a:xfrm>
            <a:off x="3798570" y="3819525"/>
            <a:ext cx="1563370" cy="875665"/>
          </a:xfrm>
          <a:prstGeom prst="roundRect">
            <a:avLst>
              <a:gd name="adj" fmla="val 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mj-lt"/>
            </a:endParaRPr>
          </a:p>
        </p:txBody>
      </p:sp>
      <p:sp>
        <p:nvSpPr>
          <p:cNvPr id="7" name="Title 6"/>
          <p:cNvSpPr>
            <a:spLocks noGrp="1"/>
          </p:cNvSpPr>
          <p:nvPr>
            <p:ph type="title"/>
          </p:nvPr>
        </p:nvSpPr>
        <p:spPr>
          <a:xfrm>
            <a:off x="264160" y="53113"/>
            <a:ext cx="7051040" cy="732441"/>
          </a:xfrm>
        </p:spPr>
        <p:txBody>
          <a:bodyPr/>
          <a:lstStyle/>
          <a:p>
            <a:r>
              <a:rPr lang="en-US" altLang="en-US"/>
              <a:t>Sample scenarios</a:t>
            </a:r>
            <a:r>
              <a:rPr altLang="en-US">
                <a:sym typeface="+mn-ea"/>
              </a:rPr>
              <a:t> (1)</a:t>
            </a:r>
            <a:endParaRPr lang="en-US" altLang="en-US"/>
          </a:p>
        </p:txBody>
      </p:sp>
      <p:cxnSp>
        <p:nvCxnSpPr>
          <p:cNvPr id="11" name="Straight Connector 10"/>
          <p:cNvCxnSpPr/>
          <p:nvPr/>
        </p:nvCxnSpPr>
        <p:spPr>
          <a:xfrm>
            <a:off x="5795645" y="462915"/>
            <a:ext cx="0" cy="4218305"/>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668260" y="785495"/>
            <a:ext cx="1157605" cy="5340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US" sz="1400" dirty="0">
                <a:latin typeface="+mj-lt"/>
              </a:rPr>
              <a:t>User</a:t>
            </a:r>
          </a:p>
        </p:txBody>
      </p:sp>
      <p:grpSp>
        <p:nvGrpSpPr>
          <p:cNvPr id="38" name="Group 37"/>
          <p:cNvGrpSpPr/>
          <p:nvPr/>
        </p:nvGrpSpPr>
        <p:grpSpPr>
          <a:xfrm>
            <a:off x="6157595" y="785495"/>
            <a:ext cx="1510665" cy="533400"/>
            <a:chOff x="9697" y="1237"/>
            <a:chExt cx="2379" cy="840"/>
          </a:xfrm>
        </p:grpSpPr>
        <p:sp>
          <p:nvSpPr>
            <p:cNvPr id="12" name="Rounded Rectangle 11"/>
            <p:cNvSpPr/>
            <p:nvPr/>
          </p:nvSpPr>
          <p:spPr>
            <a:xfrm>
              <a:off x="9697" y="1237"/>
              <a:ext cx="1823" cy="84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en-US" sz="1400" dirty="0">
                  <a:latin typeface="+mj-lt"/>
                </a:rPr>
                <a:t>Browser</a:t>
              </a:r>
            </a:p>
          </p:txBody>
        </p:sp>
        <p:cxnSp>
          <p:nvCxnSpPr>
            <p:cNvPr id="14" name="Straight Arrow Connector 13"/>
            <p:cNvCxnSpPr>
              <a:stCxn id="13" idx="1"/>
              <a:endCxn id="12" idx="3"/>
            </p:cNvCxnSpPr>
            <p:nvPr/>
          </p:nvCxnSpPr>
          <p:spPr>
            <a:xfrm flipH="1">
              <a:off x="11520" y="1658"/>
              <a:ext cx="556"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992880" y="785495"/>
            <a:ext cx="2164715" cy="533400"/>
            <a:chOff x="6288" y="1237"/>
            <a:chExt cx="3409" cy="840"/>
          </a:xfrm>
        </p:grpSpPr>
        <p:sp>
          <p:nvSpPr>
            <p:cNvPr id="8" name="Rectangle 7"/>
            <p:cNvSpPr/>
            <p:nvPr/>
          </p:nvSpPr>
          <p:spPr>
            <a:xfrm>
              <a:off x="6288" y="1237"/>
              <a:ext cx="1823" cy="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sz="1400" dirty="0">
                  <a:latin typeface="+mj-lt"/>
                </a:rPr>
                <a:t>Frontend server:25</a:t>
              </a:r>
            </a:p>
          </p:txBody>
        </p:sp>
        <p:cxnSp>
          <p:nvCxnSpPr>
            <p:cNvPr id="15" name="Straight Arrow Connector 14"/>
            <p:cNvCxnSpPr>
              <a:stCxn id="12" idx="1"/>
              <a:endCxn id="8" idx="3"/>
            </p:cNvCxnSpPr>
            <p:nvPr/>
          </p:nvCxnSpPr>
          <p:spPr>
            <a:xfrm flipH="1">
              <a:off x="8111" y="1658"/>
              <a:ext cx="1586"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218055" y="785495"/>
            <a:ext cx="1774825" cy="533400"/>
            <a:chOff x="3493" y="1237"/>
            <a:chExt cx="2795" cy="840"/>
          </a:xfrm>
        </p:grpSpPr>
        <p:sp>
          <p:nvSpPr>
            <p:cNvPr id="9" name="Rectangle 8"/>
            <p:cNvSpPr/>
            <p:nvPr/>
          </p:nvSpPr>
          <p:spPr>
            <a:xfrm>
              <a:off x="3493" y="1237"/>
              <a:ext cx="1823" cy="84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400" dirty="0">
                  <a:latin typeface="+mj-lt"/>
                </a:rPr>
                <a:t>Backend server:24</a:t>
              </a:r>
            </a:p>
          </p:txBody>
        </p:sp>
        <p:cxnSp>
          <p:nvCxnSpPr>
            <p:cNvPr id="16" name="Straight Arrow Connector 15"/>
            <p:cNvCxnSpPr>
              <a:stCxn id="8" idx="1"/>
              <a:endCxn id="9" idx="3"/>
            </p:cNvCxnSpPr>
            <p:nvPr/>
          </p:nvCxnSpPr>
          <p:spPr>
            <a:xfrm flipH="1">
              <a:off x="5316" y="1658"/>
              <a:ext cx="972"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443865" y="785495"/>
            <a:ext cx="1157605" cy="534035"/>
          </a:xfrm>
          <a:prstGeom prst="rect">
            <a:avLst/>
          </a:prstGeom>
          <a:gradFill>
            <a:gsLst>
              <a:gs pos="0">
                <a:schemeClr val="accent5">
                  <a:tint val="50000"/>
                  <a:satMod val="300000"/>
                  <a:alpha val="30000"/>
                </a:schemeClr>
              </a:gs>
              <a:gs pos="35000">
                <a:schemeClr val="accent5">
                  <a:tint val="37000"/>
                  <a:satMod val="300000"/>
                  <a:alpha val="30000"/>
                </a:schemeClr>
              </a:gs>
              <a:gs pos="100000">
                <a:schemeClr val="accent5">
                  <a:tint val="15000"/>
                  <a:satMod val="350000"/>
                  <a:alpha val="30000"/>
                </a:schemeClr>
              </a:gs>
            </a:gsLst>
          </a:gradFill>
          <a:ln>
            <a:solidFill>
              <a:schemeClr val="accent5">
                <a:shade val="95000"/>
                <a:satMod val="105000"/>
                <a:alpha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1400" dirty="0">
                <a:solidFill>
                  <a:schemeClr val="bg1">
                    <a:lumMod val="50000"/>
                    <a:alpha val="30000"/>
                  </a:schemeClr>
                </a:solidFill>
                <a:latin typeface="+mj-lt"/>
              </a:rPr>
              <a:t>Database server:23</a:t>
            </a:r>
          </a:p>
        </p:txBody>
      </p:sp>
      <p:cxnSp>
        <p:nvCxnSpPr>
          <p:cNvPr id="17" name="Straight Arrow Connector 16"/>
          <p:cNvCxnSpPr>
            <a:stCxn id="9" idx="1"/>
            <a:endCxn id="10" idx="3"/>
          </p:cNvCxnSpPr>
          <p:nvPr/>
        </p:nvCxnSpPr>
        <p:spPr>
          <a:xfrm flipH="1">
            <a:off x="1601470" y="1052830"/>
            <a:ext cx="616585" cy="0"/>
          </a:xfrm>
          <a:prstGeom prst="straightConnector1">
            <a:avLst/>
          </a:prstGeom>
          <a:ln w="28575">
            <a:solidFill>
              <a:schemeClr val="bg1">
                <a:lumMod val="65000"/>
                <a:alpha val="3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993515" y="1849120"/>
            <a:ext cx="1157605" cy="5340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sz="1400" dirty="0">
                <a:latin typeface="+mj-lt"/>
              </a:rPr>
              <a:t>Frontend server:35</a:t>
            </a:r>
          </a:p>
        </p:txBody>
      </p:sp>
      <p:sp>
        <p:nvSpPr>
          <p:cNvPr id="19" name="Rectangle 18"/>
          <p:cNvSpPr/>
          <p:nvPr/>
        </p:nvSpPr>
        <p:spPr>
          <a:xfrm>
            <a:off x="2218690" y="1849120"/>
            <a:ext cx="1157605" cy="5340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400" dirty="0">
                <a:latin typeface="+mj-lt"/>
              </a:rPr>
              <a:t>Backend server:34</a:t>
            </a:r>
          </a:p>
        </p:txBody>
      </p:sp>
      <p:sp>
        <p:nvSpPr>
          <p:cNvPr id="20" name="Rectangle 19"/>
          <p:cNvSpPr/>
          <p:nvPr/>
        </p:nvSpPr>
        <p:spPr>
          <a:xfrm>
            <a:off x="444500" y="1849120"/>
            <a:ext cx="1157605" cy="534035"/>
          </a:xfrm>
          <a:prstGeom prst="rect">
            <a:avLst/>
          </a:prstGeom>
          <a:gradFill>
            <a:gsLst>
              <a:gs pos="0">
                <a:schemeClr val="accent5">
                  <a:tint val="50000"/>
                  <a:satMod val="300000"/>
                  <a:alpha val="30000"/>
                </a:schemeClr>
              </a:gs>
              <a:gs pos="35000">
                <a:schemeClr val="accent5">
                  <a:tint val="37000"/>
                  <a:satMod val="300000"/>
                  <a:alpha val="30000"/>
                </a:schemeClr>
              </a:gs>
              <a:gs pos="100000">
                <a:schemeClr val="accent5">
                  <a:tint val="15000"/>
                  <a:satMod val="350000"/>
                  <a:alpha val="30000"/>
                </a:schemeClr>
              </a:gs>
            </a:gsLst>
          </a:gradFill>
          <a:ln>
            <a:solidFill>
              <a:schemeClr val="accent5">
                <a:shade val="95000"/>
                <a:satMod val="105000"/>
                <a:alpha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1400" dirty="0">
                <a:solidFill>
                  <a:schemeClr val="bg1">
                    <a:lumMod val="50000"/>
                    <a:alpha val="30000"/>
                  </a:schemeClr>
                </a:solidFill>
                <a:latin typeface="+mj-lt"/>
              </a:rPr>
              <a:t>Database server:33</a:t>
            </a:r>
          </a:p>
        </p:txBody>
      </p:sp>
      <p:cxnSp>
        <p:nvCxnSpPr>
          <p:cNvPr id="21" name="Straight Arrow Connector 20"/>
          <p:cNvCxnSpPr>
            <a:stCxn id="18" idx="1"/>
            <a:endCxn id="19" idx="3"/>
          </p:cNvCxnSpPr>
          <p:nvPr/>
        </p:nvCxnSpPr>
        <p:spPr>
          <a:xfrm flipH="1">
            <a:off x="3376295" y="2116455"/>
            <a:ext cx="617220"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1"/>
            <a:endCxn id="20" idx="3"/>
          </p:cNvCxnSpPr>
          <p:nvPr/>
        </p:nvCxnSpPr>
        <p:spPr>
          <a:xfrm flipH="1">
            <a:off x="1602105" y="2116455"/>
            <a:ext cx="616585" cy="0"/>
          </a:xfrm>
          <a:prstGeom prst="straightConnector1">
            <a:avLst/>
          </a:prstGeom>
          <a:ln w="28575">
            <a:solidFill>
              <a:schemeClr val="bg1">
                <a:lumMod val="65000"/>
                <a:alpha val="3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2" idx="1"/>
            <a:endCxn id="18" idx="3"/>
          </p:cNvCxnSpPr>
          <p:nvPr/>
        </p:nvCxnSpPr>
        <p:spPr>
          <a:xfrm rot="10800000" flipV="1">
            <a:off x="5150485" y="1052195"/>
            <a:ext cx="1006475" cy="1063625"/>
          </a:xfrm>
          <a:prstGeom prst="bentConnector3">
            <a:avLst>
              <a:gd name="adj1" fmla="val 49968"/>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992880" y="2919730"/>
            <a:ext cx="1157605" cy="5340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sz="1400" dirty="0">
                <a:latin typeface="+mj-lt"/>
              </a:rPr>
              <a:t>Frontend server:45</a:t>
            </a:r>
          </a:p>
        </p:txBody>
      </p:sp>
      <p:sp>
        <p:nvSpPr>
          <p:cNvPr id="24" name="Rectangle 23"/>
          <p:cNvSpPr/>
          <p:nvPr/>
        </p:nvSpPr>
        <p:spPr>
          <a:xfrm>
            <a:off x="2218055" y="2919730"/>
            <a:ext cx="1157605" cy="5340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400" dirty="0">
                <a:latin typeface="+mj-lt"/>
              </a:rPr>
              <a:t>Backend server:44</a:t>
            </a:r>
          </a:p>
        </p:txBody>
      </p:sp>
      <p:sp>
        <p:nvSpPr>
          <p:cNvPr id="25" name="Rectangle 24"/>
          <p:cNvSpPr/>
          <p:nvPr/>
        </p:nvSpPr>
        <p:spPr>
          <a:xfrm>
            <a:off x="443865" y="2919730"/>
            <a:ext cx="1157605" cy="534035"/>
          </a:xfrm>
          <a:prstGeom prst="rect">
            <a:avLst/>
          </a:prstGeom>
          <a:gradFill>
            <a:gsLst>
              <a:gs pos="0">
                <a:schemeClr val="accent5">
                  <a:tint val="50000"/>
                  <a:satMod val="300000"/>
                  <a:alpha val="30000"/>
                </a:schemeClr>
              </a:gs>
              <a:gs pos="35000">
                <a:schemeClr val="accent5">
                  <a:tint val="37000"/>
                  <a:satMod val="300000"/>
                  <a:alpha val="30000"/>
                </a:schemeClr>
              </a:gs>
              <a:gs pos="100000">
                <a:schemeClr val="accent5">
                  <a:tint val="15000"/>
                  <a:satMod val="350000"/>
                  <a:alpha val="30000"/>
                </a:schemeClr>
              </a:gs>
            </a:gsLst>
          </a:gradFill>
          <a:ln>
            <a:solidFill>
              <a:schemeClr val="accent5">
                <a:shade val="95000"/>
                <a:satMod val="105000"/>
                <a:alpha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1400" dirty="0">
                <a:solidFill>
                  <a:schemeClr val="bg1">
                    <a:lumMod val="50000"/>
                    <a:alpha val="30000"/>
                  </a:schemeClr>
                </a:solidFill>
                <a:latin typeface="+mj-lt"/>
              </a:rPr>
              <a:t>Database server:43</a:t>
            </a:r>
          </a:p>
        </p:txBody>
      </p:sp>
      <p:cxnSp>
        <p:nvCxnSpPr>
          <p:cNvPr id="26" name="Straight Arrow Connector 25"/>
          <p:cNvCxnSpPr>
            <a:stCxn id="23" idx="1"/>
            <a:endCxn id="24" idx="3"/>
          </p:cNvCxnSpPr>
          <p:nvPr/>
        </p:nvCxnSpPr>
        <p:spPr>
          <a:xfrm flipH="1">
            <a:off x="3375660" y="3187065"/>
            <a:ext cx="617220"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4" idx="1"/>
            <a:endCxn id="25" idx="3"/>
          </p:cNvCxnSpPr>
          <p:nvPr/>
        </p:nvCxnSpPr>
        <p:spPr>
          <a:xfrm flipH="1">
            <a:off x="1601470" y="3187065"/>
            <a:ext cx="616585" cy="0"/>
          </a:xfrm>
          <a:prstGeom prst="straightConnector1">
            <a:avLst/>
          </a:prstGeom>
          <a:ln w="28575">
            <a:solidFill>
              <a:schemeClr val="bg1">
                <a:lumMod val="65000"/>
                <a:alpha val="3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2" idx="1"/>
            <a:endCxn id="23" idx="3"/>
          </p:cNvCxnSpPr>
          <p:nvPr/>
        </p:nvCxnSpPr>
        <p:spPr>
          <a:xfrm rot="10800000" flipV="1">
            <a:off x="5150485" y="1052195"/>
            <a:ext cx="1007110" cy="2134235"/>
          </a:xfrm>
          <a:prstGeom prst="bentConnector3">
            <a:avLst>
              <a:gd name="adj1" fmla="val 50000"/>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993515" y="3989070"/>
            <a:ext cx="1157605" cy="5340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sz="1400" dirty="0">
                <a:latin typeface="+mj-lt"/>
              </a:rPr>
              <a:t>Frontend server:55</a:t>
            </a:r>
          </a:p>
        </p:txBody>
      </p:sp>
      <p:sp>
        <p:nvSpPr>
          <p:cNvPr id="29" name="Rectangle 28"/>
          <p:cNvSpPr/>
          <p:nvPr/>
        </p:nvSpPr>
        <p:spPr>
          <a:xfrm>
            <a:off x="2218690" y="3989070"/>
            <a:ext cx="1157605" cy="5340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US" sz="1400" dirty="0">
                <a:latin typeface="+mj-lt"/>
              </a:rPr>
              <a:t>Backend server:54</a:t>
            </a:r>
          </a:p>
        </p:txBody>
      </p:sp>
      <p:sp>
        <p:nvSpPr>
          <p:cNvPr id="30" name="Rectangle 29"/>
          <p:cNvSpPr/>
          <p:nvPr/>
        </p:nvSpPr>
        <p:spPr>
          <a:xfrm>
            <a:off x="444500" y="3989070"/>
            <a:ext cx="1157605" cy="534035"/>
          </a:xfrm>
          <a:prstGeom prst="rect">
            <a:avLst/>
          </a:prstGeom>
          <a:gradFill>
            <a:gsLst>
              <a:gs pos="0">
                <a:schemeClr val="accent5">
                  <a:tint val="50000"/>
                  <a:satMod val="300000"/>
                  <a:alpha val="30000"/>
                </a:schemeClr>
              </a:gs>
              <a:gs pos="35000">
                <a:schemeClr val="accent5">
                  <a:tint val="37000"/>
                  <a:satMod val="300000"/>
                  <a:alpha val="30000"/>
                </a:schemeClr>
              </a:gs>
              <a:gs pos="100000">
                <a:schemeClr val="accent5">
                  <a:tint val="15000"/>
                  <a:satMod val="350000"/>
                  <a:alpha val="30000"/>
                </a:schemeClr>
              </a:gs>
            </a:gsLst>
          </a:gradFill>
          <a:ln>
            <a:solidFill>
              <a:schemeClr val="accent5">
                <a:shade val="95000"/>
                <a:satMod val="105000"/>
                <a:alpha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en-US" sz="1400" dirty="0">
                <a:solidFill>
                  <a:schemeClr val="bg1">
                    <a:lumMod val="50000"/>
                    <a:alpha val="30000"/>
                  </a:schemeClr>
                </a:solidFill>
                <a:latin typeface="+mj-lt"/>
              </a:rPr>
              <a:t>Database server:53</a:t>
            </a:r>
          </a:p>
        </p:txBody>
      </p:sp>
      <p:cxnSp>
        <p:nvCxnSpPr>
          <p:cNvPr id="31" name="Straight Arrow Connector 30"/>
          <p:cNvCxnSpPr>
            <a:stCxn id="28" idx="1"/>
            <a:endCxn id="29" idx="3"/>
          </p:cNvCxnSpPr>
          <p:nvPr/>
        </p:nvCxnSpPr>
        <p:spPr>
          <a:xfrm flipH="1">
            <a:off x="3376295" y="4256405"/>
            <a:ext cx="617220" cy="0"/>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9" idx="1"/>
            <a:endCxn id="30" idx="3"/>
          </p:cNvCxnSpPr>
          <p:nvPr/>
        </p:nvCxnSpPr>
        <p:spPr>
          <a:xfrm flipH="1">
            <a:off x="1602105" y="4256405"/>
            <a:ext cx="616585" cy="0"/>
          </a:xfrm>
          <a:prstGeom prst="straightConnector1">
            <a:avLst/>
          </a:prstGeom>
          <a:ln w="28575">
            <a:solidFill>
              <a:schemeClr val="bg1">
                <a:lumMod val="65000"/>
                <a:alpha val="3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2" idx="1"/>
            <a:endCxn id="28" idx="3"/>
          </p:cNvCxnSpPr>
          <p:nvPr/>
        </p:nvCxnSpPr>
        <p:spPr>
          <a:xfrm rot="10800000" flipV="1">
            <a:off x="5150485" y="1052195"/>
            <a:ext cx="1006475" cy="3203575"/>
          </a:xfrm>
          <a:prstGeom prst="bentConnector3">
            <a:avLst>
              <a:gd name="adj1" fmla="val 49968"/>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8" name="Text Box 47"/>
          <p:cNvSpPr txBox="1"/>
          <p:nvPr/>
        </p:nvSpPr>
        <p:spPr>
          <a:xfrm>
            <a:off x="6240780" y="2640330"/>
            <a:ext cx="2502535" cy="645160"/>
          </a:xfrm>
          <a:prstGeom prst="rect">
            <a:avLst/>
          </a:prstGeom>
          <a:noFill/>
        </p:spPr>
        <p:txBody>
          <a:bodyPr wrap="square" rtlCol="0">
            <a:spAutoFit/>
          </a:bodyPr>
          <a:lstStyle/>
          <a:p>
            <a:pPr algn="ctr"/>
            <a:r>
              <a:rPr lang="en-US" altLang="en-US" b="1">
                <a:solidFill>
                  <a:schemeClr val="accent2"/>
                </a:solidFill>
              </a:rPr>
              <a:t>Easy deployment and scaling</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000"/>
                                        <p:tgtEl>
                                          <p:spTgt spid="3"/>
                                        </p:tgtEl>
                                      </p:cBhvr>
                                    </p:animEffect>
                                    <p:set>
                                      <p:cBhvr>
                                        <p:cTn id="7" dur="1" fill="hold">
                                          <p:stCondLst>
                                            <p:cond delay="998"/>
                                          </p:stCondLst>
                                        </p:cTn>
                                        <p:tgtEl>
                                          <p:spTgt spid="3"/>
                                        </p:tgtEl>
                                        <p:attrNameLst>
                                          <p:attrName>style.visibility</p:attrName>
                                        </p:attrNameLst>
                                      </p:cBhvr>
                                      <p:to>
                                        <p:strVal val="hidden"/>
                                      </p:to>
                                    </p:se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up)">
                                      <p:cBhvr>
                                        <p:cTn id="18" dur="500"/>
                                        <p:tgtEl>
                                          <p:spTgt spid="34"/>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up)">
                                      <p:cBhvr>
                                        <p:cTn id="25" dur="500"/>
                                        <p:tgtEl>
                                          <p:spTgt spid="35"/>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up)">
                                      <p:cBhvr>
                                        <p:cTn id="28" dur="500"/>
                                        <p:tgtEl>
                                          <p:spTgt spid="45"/>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up)">
                                      <p:cBhvr>
                                        <p:cTn id="32" dur="500"/>
                                        <p:tgtEl>
                                          <p:spTgt spid="47"/>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animBg="1"/>
      <p:bldP spid="5" grpId="0" animBg="1"/>
      <p:bldP spid="6" grpId="0" animBg="1"/>
      <p:bldP spid="34" grpId="0" animBg="1"/>
      <p:bldP spid="35" grpId="0" animBg="1"/>
      <p:bldP spid="45" grpId="0" animBg="1"/>
      <p:bldP spid="46" grpId="0" animBg="1"/>
      <p:bldP spid="47" grpId="0" animBg="1"/>
      <p:bldP spid="48" grpId="0"/>
    </p:bldLst>
  </p:timing>
</p:sld>
</file>

<file path=ppt/theme/theme1.xml><?xml version="1.0" encoding="utf-8"?>
<a:theme xmlns:a="http://schemas.openxmlformats.org/drawingml/2006/main" name="HV2019">
  <a:themeElements>
    <a:clrScheme name="2020">
      <a:dk1>
        <a:srgbClr val="414141"/>
      </a:dk1>
      <a:lt1>
        <a:srgbClr val="FFFFFF"/>
      </a:lt1>
      <a:dk2>
        <a:srgbClr val="000000"/>
      </a:dk2>
      <a:lt2>
        <a:srgbClr val="D8D9D8"/>
      </a:lt2>
      <a:accent1>
        <a:srgbClr val="650000"/>
      </a:accent1>
      <a:accent2>
        <a:srgbClr val="CC0000"/>
      </a:accent2>
      <a:accent3>
        <a:srgbClr val="051C2C"/>
      </a:accent3>
      <a:accent4>
        <a:srgbClr val="6FCACE"/>
      </a:accent4>
      <a:accent5>
        <a:srgbClr val="FA6800"/>
      </a:accent5>
      <a:accent6>
        <a:srgbClr val="FEC22B"/>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6720</Words>
  <Application>Microsoft Office PowerPoint</Application>
  <PresentationFormat>On-screen Show (16:9)</PresentationFormat>
  <Paragraphs>454</Paragraphs>
  <Slides>22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Courier New</vt:lpstr>
      <vt:lpstr>HelveticaNeueLT Std</vt:lpstr>
      <vt:lpstr>Wingdings</vt:lpstr>
      <vt:lpstr>HV2019</vt:lpstr>
      <vt:lpstr>Docker fundamentals</vt:lpstr>
      <vt:lpstr>Contents</vt:lpstr>
      <vt:lpstr>What is Docker? Why use Docker?</vt:lpstr>
      <vt:lpstr>What is Docker? Why use Docker?</vt:lpstr>
      <vt:lpstr>What is Docker? Why use Docker?</vt:lpstr>
      <vt:lpstr>What is Docker? Why use Docker?</vt:lpstr>
      <vt:lpstr>Images &amp; containers</vt:lpstr>
      <vt:lpstr>Sample scenarios (1)</vt:lpstr>
      <vt:lpstr>Sample scenarios (1)</vt:lpstr>
      <vt:lpstr>Sample scenarios (2)</vt:lpstr>
      <vt:lpstr>Creating images - Dockerfile</vt:lpstr>
      <vt:lpstr>Creating images - Dockerfile</vt:lpstr>
      <vt:lpstr>Creating images - Dockerfile</vt:lpstr>
      <vt:lpstr>Creating images - docker commit</vt:lpstr>
      <vt:lpstr>Creating images - docker commit</vt:lpstr>
      <vt:lpstr>Useful running parameters</vt:lpstr>
      <vt:lpstr>Useful running parameters</vt:lpstr>
      <vt:lpstr>Useful running parameters</vt:lpstr>
      <vt:lpstr>Useful running parameters</vt:lpstr>
      <vt:lpstr>Image migration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44pt Arial Bold</dc:title>
  <dc:creator>Sahithi Goddanti</dc:creator>
  <cp:lastModifiedBy>Tan Huynh Mai</cp:lastModifiedBy>
  <cp:revision>176</cp:revision>
  <dcterms:created xsi:type="dcterms:W3CDTF">2021-04-16T02:22:55Z</dcterms:created>
  <dcterms:modified xsi:type="dcterms:W3CDTF">2021-04-16T06:18:04Z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0x01010030F680FFE28B52469126359C8790C848</vt:lpwstr>
  </property>
  <property fmtid="{D5CDD505-2E9C-101B-9397-08002B2CF9AE}" pid="3" name="KSOProductBuildVer">
    <vt:lpwstr>1033-11.1.0.10161</vt:lpwstr>
  </property>
</Properties>
</file>